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6" name="Robert Guetzlaff"/>
  <p:cmAuthor clrIdx="1" id="1" initials="" lastIdx="2" name="Siyuan Zeng"/>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4-04T13:47:00.814">
    <p:pos x="6000" y="0"/>
    <p:text>"Stay in their residences longer" is confusing</p:text>
  </p:cm>
  <p:cm authorId="0" idx="2" dt="2019-04-04T13:45:31.788">
    <p:pos x="6000" y="100"/>
    <p:text>Highlight data collection and predictions.</p:text>
  </p:cm>
  <p:cm authorId="0" idx="3" dt="2019-04-25T13:26:00.958">
    <p:pos x="6000" y="200"/>
    <p:text>One of the reasons elderly people have to move to assisted living is that they are unable to take care of their health. Once someone notices a health problem it may be too late. Our project aims to be able to detect these health problems in their early stages, when they effect the eating habits of the person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9-04-25T01:17:44.853">
    <p:pos x="6000" y="0"/>
    <p:text>Todo</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9-04-25T13:51:45.398">
    <p:pos x="6000" y="0"/>
    <p:text>System scope,
Technical
Plan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9-04-25T13:50:20.950">
    <p:pos x="6000" y="0"/>
    <p:text>Larger font size
Landscape</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19-04-30T01:41:03.719">
    <p:pos x="0" y="0"/>
    <p:text>Wrong date logic server</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2" dt="2019-04-25T01:36:14.047">
    <p:pos x="6000" y="0"/>
    <p:text>Todo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 everyone introduces selves</a:t>
            </a:r>
            <a:endParaRPr b="1"/>
          </a:p>
          <a:p>
            <a:pPr indent="0" lvl="0" marL="0" rtl="0" algn="l">
              <a:spcBef>
                <a:spcPts val="0"/>
              </a:spcBef>
              <a:spcAft>
                <a:spcPts val="0"/>
              </a:spcAft>
              <a:buNone/>
            </a:pPr>
            <a:r>
              <a:rPr lang="en"/>
              <a:t>Slide number </a:t>
            </a:r>
            <a:endParaRPr/>
          </a:p>
          <a:p>
            <a:pPr indent="0" lvl="0" marL="0" rtl="0" algn="l">
              <a:spcBef>
                <a:spcPts val="0"/>
              </a:spcBef>
              <a:spcAft>
                <a:spcPts val="0"/>
              </a:spcAft>
              <a:buNone/>
            </a:pPr>
            <a:r>
              <a:rPr lang="en"/>
              <a:t>Font size too small -(increase)</a:t>
            </a:r>
            <a:endParaRPr/>
          </a:p>
          <a:p>
            <a:pPr indent="0" lvl="0" marL="0" rtl="0" algn="l">
              <a:spcBef>
                <a:spcPts val="0"/>
              </a:spcBef>
              <a:spcAft>
                <a:spcPts val="0"/>
              </a:spcAft>
              <a:buNone/>
            </a:pPr>
            <a:r>
              <a:rPr lang="en"/>
              <a:t>Outline page at the </a:t>
            </a:r>
            <a:r>
              <a:rPr lang="en"/>
              <a:t>beginning</a:t>
            </a:r>
            <a:endParaRPr/>
          </a:p>
          <a:p>
            <a:pPr indent="0" lvl="0" marL="0" rtl="0" algn="l">
              <a:spcBef>
                <a:spcPts val="0"/>
              </a:spcBef>
              <a:spcAft>
                <a:spcPts val="0"/>
              </a:spcAft>
              <a:buNone/>
            </a:pPr>
            <a:r>
              <a:rPr lang="en"/>
              <a:t>First -Project focus( Group all of them)</a:t>
            </a:r>
            <a:endParaRPr/>
          </a:p>
          <a:p>
            <a:pPr indent="0" lvl="0" marL="0" rtl="0" algn="l">
              <a:spcBef>
                <a:spcPts val="0"/>
              </a:spcBef>
              <a:spcAft>
                <a:spcPts val="0"/>
              </a:spcAft>
              <a:buNone/>
            </a:pPr>
            <a:r>
              <a:rPr lang="en"/>
              <a:t>Second - Survey, risks management, technology used( group them)</a:t>
            </a:r>
            <a:endParaRPr/>
          </a:p>
          <a:p>
            <a:pPr indent="0" lvl="0" marL="0" rtl="0" algn="l">
              <a:spcBef>
                <a:spcPts val="0"/>
              </a:spcBef>
              <a:spcAft>
                <a:spcPts val="0"/>
              </a:spcAft>
              <a:buNone/>
            </a:pPr>
            <a:r>
              <a:rPr lang="en"/>
              <a:t>Third - Plan - Gantt chart , milestones, Status, next semester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focus on the sensors( Hardware) then web and logic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5783f9cbc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5783f9cbc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Siyuan(todo)</a:t>
            </a:r>
            <a:endParaRPr b="1"/>
          </a:p>
          <a:p>
            <a:pPr indent="0" lvl="0" marL="0" rtl="0" algn="l">
              <a:spcBef>
                <a:spcPts val="0"/>
              </a:spcBef>
              <a:spcAft>
                <a:spcPts val="0"/>
              </a:spcAft>
              <a:buNone/>
            </a:pPr>
            <a:r>
              <a:rPr lang="en" sz="1050">
                <a:solidFill>
                  <a:srgbClr val="212529"/>
                </a:solidFill>
                <a:highlight>
                  <a:srgbClr val="FFFFFF"/>
                </a:highlight>
              </a:rPr>
              <a:t>There is an existing market product called vitalCare.</a:t>
            </a:r>
            <a:endParaRPr sz="1050">
              <a:solidFill>
                <a:srgbClr val="212529"/>
              </a:solidFill>
              <a:highlight>
                <a:srgbClr val="FFFFFF"/>
              </a:highlight>
            </a:endParaRPr>
          </a:p>
          <a:p>
            <a:pPr indent="0" lvl="0" marL="0" rtl="0" algn="l">
              <a:spcBef>
                <a:spcPts val="0"/>
              </a:spcBef>
              <a:spcAft>
                <a:spcPts val="0"/>
              </a:spcAft>
              <a:buNone/>
            </a:pPr>
            <a:r>
              <a:rPr lang="en" sz="1050">
                <a:solidFill>
                  <a:srgbClr val="212529"/>
                </a:solidFill>
                <a:highlight>
                  <a:srgbClr val="FFFFFF"/>
                </a:highlight>
              </a:rPr>
              <a:t>VitalCare is A cloud-based platform that monitor patient health and wellness through connected devices. Compared to our project, vitalTech collects the data to show the senior’s meal, heartbeats and etc. It is more like minitoring. Our project collect the data to predict the potential health risks such as the senior might have a stomachache, sleepy status in the next day so that we can send a alert to the senior’s family or doctor.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55783f9cbc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5783f9cbc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Robert</a:t>
            </a:r>
            <a:endParaRPr b="1"/>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5783f9cbc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5783f9cbc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a:t>
            </a:r>
            <a:endParaRPr b="1"/>
          </a:p>
          <a:p>
            <a:pPr indent="0" lvl="0" marL="0" rtl="0" algn="l">
              <a:spcBef>
                <a:spcPts val="0"/>
              </a:spcBef>
              <a:spcAft>
                <a:spcPts val="0"/>
              </a:spcAft>
              <a:buNone/>
            </a:pPr>
            <a:r>
              <a:rPr lang="en"/>
              <a:t>Cloud </a:t>
            </a:r>
            <a:r>
              <a:rPr lang="en"/>
              <a:t>Resources</a:t>
            </a:r>
            <a:r>
              <a:rPr lang="en"/>
              <a:t>: free until September, so those are estimates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8d1313869_1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8d1313869_1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50fd2ce9b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50fd2ce9b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 I am Nidhi Dalvi majoring in computer engineering. For this project i am </a:t>
            </a:r>
            <a:r>
              <a:rPr lang="en"/>
              <a:t>responsible</a:t>
            </a:r>
            <a:r>
              <a:rPr lang="en"/>
              <a:t> for hardware and meeting facilitator.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55783f9cb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5783f9cb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Tyler</a:t>
            </a:r>
            <a:endParaRPr b="1"/>
          </a:p>
          <a:p>
            <a:pPr indent="0" lvl="0" marL="0" rtl="0" algn="l">
              <a:spcBef>
                <a:spcPts val="0"/>
              </a:spcBef>
              <a:spcAft>
                <a:spcPts val="0"/>
              </a:spcAft>
              <a:buNone/>
            </a:pPr>
            <a:r>
              <a:rPr b="1" lang="en"/>
              <a:t>The system is split into three different parts.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The first being sensors and hardware. This will consist of wireless sensor tags the collect kitchen data from doors and </a:t>
            </a:r>
            <a:r>
              <a:rPr b="1" lang="en"/>
              <a:t>cabinets</a:t>
            </a:r>
            <a:r>
              <a:rPr b="1" lang="en"/>
              <a:t>. This data is then sent to the AWS server to the </a:t>
            </a:r>
            <a:endParaRPr b="1"/>
          </a:p>
          <a:p>
            <a:pPr indent="0" lvl="0" marL="0" rtl="0" algn="l">
              <a:spcBef>
                <a:spcPts val="0"/>
              </a:spcBef>
              <a:spcAft>
                <a:spcPts val="0"/>
              </a:spcAft>
              <a:buNone/>
            </a:pPr>
            <a:r>
              <a:rPr b="1" lang="en"/>
              <a:t>behavioral logic.</a:t>
            </a:r>
            <a:endParaRPr b="1"/>
          </a:p>
          <a:p>
            <a:pPr indent="0" lvl="0" marL="0" rtl="0" algn="l">
              <a:spcBef>
                <a:spcPts val="0"/>
              </a:spcBef>
              <a:spcAft>
                <a:spcPts val="0"/>
              </a:spcAft>
              <a:buNone/>
            </a:pPr>
            <a:r>
              <a:rPr b="1" lang="en"/>
              <a:t>Here we use predictive algorithms to predict whether the user consumed food given sensor data that was produced.</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The web application takes the raw data from the sensors and from the behavioral logic to display in a nice format.</a:t>
            </a:r>
            <a:endParaRPr b="1"/>
          </a:p>
          <a:p>
            <a:pPr indent="0" lvl="0" marL="0" rtl="0" algn="l">
              <a:spcBef>
                <a:spcPts val="0"/>
              </a:spcBef>
              <a:spcAft>
                <a:spcPts val="0"/>
              </a:spcAft>
              <a:buNone/>
            </a:pPr>
            <a:r>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0fd2ce9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0fd2ce9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2"/>
                </a:solidFill>
                <a:latin typeface="Roboto"/>
                <a:ea typeface="Roboto"/>
                <a:cs typeface="Roboto"/>
                <a:sym typeface="Roboto"/>
              </a:rPr>
              <a:t>Jared, Robert, Tyler</a:t>
            </a:r>
            <a:endParaRPr b="1" sz="1800">
              <a:solidFill>
                <a:schemeClr val="dk2"/>
              </a:solidFill>
              <a:latin typeface="Roboto"/>
              <a:ea typeface="Roboto"/>
              <a:cs typeface="Roboto"/>
              <a:sym typeface="Roboto"/>
            </a:endParaRPr>
          </a:p>
          <a:p>
            <a:pPr indent="-342900" lvl="0" marL="457200" rtl="0" algn="l">
              <a:lnSpc>
                <a:spcPct val="115000"/>
              </a:lnSpc>
              <a:spcBef>
                <a:spcPts val="1600"/>
              </a:spcBef>
              <a:spcAft>
                <a:spcPts val="0"/>
              </a:spcAft>
              <a:buClr>
                <a:schemeClr val="dk2"/>
              </a:buClr>
              <a:buSzPts val="1800"/>
              <a:buFont typeface="Roboto"/>
              <a:buChar char="●"/>
            </a:pPr>
            <a:r>
              <a:rPr lang="en" sz="1800">
                <a:solidFill>
                  <a:schemeClr val="dk2"/>
                </a:solidFill>
                <a:latin typeface="Roboto"/>
                <a:ea typeface="Roboto"/>
                <a:cs typeface="Roboto"/>
                <a:sym typeface="Roboto"/>
              </a:rPr>
              <a:t>(Insert slide above with system diagram)</a:t>
            </a:r>
            <a:endParaRPr sz="1800">
              <a:solidFill>
                <a:schemeClr val="dk2"/>
              </a:solidFill>
              <a:latin typeface="Roboto"/>
              <a:ea typeface="Roboto"/>
              <a:cs typeface="Roboto"/>
              <a:sym typeface="Roboto"/>
            </a:endParaRPr>
          </a:p>
          <a:p>
            <a:pPr indent="-342900" lvl="0" marL="457200" rtl="0" algn="l">
              <a:lnSpc>
                <a:spcPct val="115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Web application</a:t>
            </a:r>
            <a:endParaRPr sz="1800">
              <a:solidFill>
                <a:schemeClr val="dk2"/>
              </a:solidFill>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Font typeface="Roboto"/>
              <a:buChar char="○"/>
            </a:pPr>
            <a:r>
              <a:rPr lang="en" sz="1400">
                <a:solidFill>
                  <a:schemeClr val="dk2"/>
                </a:solidFill>
                <a:latin typeface="Roboto"/>
                <a:ea typeface="Roboto"/>
                <a:cs typeface="Roboto"/>
                <a:sym typeface="Roboto"/>
              </a:rPr>
              <a:t>Serves as primary user interface</a:t>
            </a:r>
            <a:endParaRPr sz="1400">
              <a:solidFill>
                <a:schemeClr val="dk2"/>
              </a:solidFill>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Font typeface="Roboto"/>
              <a:buChar char="○"/>
            </a:pPr>
            <a:r>
              <a:rPr lang="en" sz="1400">
                <a:solidFill>
                  <a:schemeClr val="dk2"/>
                </a:solidFill>
                <a:latin typeface="Roboto"/>
                <a:ea typeface="Roboto"/>
                <a:cs typeface="Roboto"/>
                <a:sym typeface="Roboto"/>
              </a:rPr>
              <a:t>Communicates with the logic and database servers through HTTP requests</a:t>
            </a:r>
            <a:endParaRPr sz="1400">
              <a:solidFill>
                <a:schemeClr val="dk2"/>
              </a:solidFill>
              <a:latin typeface="Roboto"/>
              <a:ea typeface="Roboto"/>
              <a:cs typeface="Roboto"/>
              <a:sym typeface="Roboto"/>
            </a:endParaRPr>
          </a:p>
          <a:p>
            <a:pPr indent="-342900" lvl="0" marL="457200" rtl="0" algn="l">
              <a:lnSpc>
                <a:spcPct val="115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Behavioral logic</a:t>
            </a:r>
            <a:endParaRPr sz="1800">
              <a:solidFill>
                <a:schemeClr val="dk2"/>
              </a:solidFill>
              <a:latin typeface="Roboto"/>
              <a:ea typeface="Roboto"/>
              <a:cs typeface="Roboto"/>
              <a:sym typeface="Roboto"/>
            </a:endParaRPr>
          </a:p>
          <a:p>
            <a:pPr indent="-317500" lvl="1" marL="914400" rtl="0" algn="l">
              <a:lnSpc>
                <a:spcPct val="115000"/>
              </a:lnSpc>
              <a:spcBef>
                <a:spcPts val="0"/>
              </a:spcBef>
              <a:spcAft>
                <a:spcPts val="0"/>
              </a:spcAft>
              <a:buClr>
                <a:schemeClr val="dk2"/>
              </a:buClr>
              <a:buSzPts val="1400"/>
              <a:buFont typeface="Roboto"/>
              <a:buChar char="○"/>
            </a:pPr>
            <a:r>
              <a:rPr lang="en" sz="1400">
                <a:solidFill>
                  <a:schemeClr val="dk2"/>
                </a:solidFill>
                <a:latin typeface="Roboto"/>
                <a:ea typeface="Roboto"/>
                <a:cs typeface="Roboto"/>
                <a:sym typeface="Roboto"/>
              </a:rPr>
              <a:t> </a:t>
            </a:r>
            <a:endParaRPr sz="1400">
              <a:solidFill>
                <a:schemeClr val="dk2"/>
              </a:solidFill>
              <a:latin typeface="Roboto"/>
              <a:ea typeface="Roboto"/>
              <a:cs typeface="Roboto"/>
              <a:sym typeface="Roboto"/>
            </a:endParaRPr>
          </a:p>
          <a:p>
            <a:pPr indent="-342900" lvl="0" marL="457200" rtl="0" algn="l">
              <a:lnSpc>
                <a:spcPct val="115000"/>
              </a:lnSpc>
              <a:spcBef>
                <a:spcPts val="0"/>
              </a:spcBef>
              <a:spcAft>
                <a:spcPts val="0"/>
              </a:spcAft>
              <a:buClr>
                <a:schemeClr val="dk2"/>
              </a:buClr>
              <a:buSzPts val="1800"/>
              <a:buFont typeface="Roboto"/>
              <a:buChar char="●"/>
            </a:pPr>
            <a:r>
              <a:rPr lang="en" sz="1800">
                <a:solidFill>
                  <a:schemeClr val="dk2"/>
                </a:solidFill>
                <a:latin typeface="Roboto"/>
                <a:ea typeface="Roboto"/>
                <a:cs typeface="Roboto"/>
                <a:sym typeface="Roboto"/>
              </a:rPr>
              <a:t>Hardware &amp; sensors</a:t>
            </a:r>
            <a:endParaRPr sz="1800">
              <a:solidFill>
                <a:schemeClr val="dk2"/>
              </a:solidFill>
              <a:latin typeface="Roboto"/>
              <a:ea typeface="Roboto"/>
              <a:cs typeface="Roboto"/>
              <a:sym typeface="Roboto"/>
            </a:endParaRPr>
          </a:p>
          <a:p>
            <a:pPr indent="0" lvl="0" marL="0" rtl="0" algn="l">
              <a:spcBef>
                <a:spcPts val="16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5783f9cb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55783f9cb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Tyler</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This is a diagram of the testing environment which is set up at Green Hills Retirement community in an independent living apartment. We currently have wired sensor attached to many cabinets and doors in the kitchen. Each of these communicate to a raspberry pi to then be sent off to the server we have in place.</a:t>
            </a:r>
            <a:endParaRPr b="1"/>
          </a:p>
          <a:p>
            <a:pPr indent="0" lvl="0" marL="0" rtl="0" algn="l">
              <a:spcBef>
                <a:spcPts val="0"/>
              </a:spcBef>
              <a:spcAft>
                <a:spcPts val="0"/>
              </a:spcAft>
              <a:buNone/>
            </a:pPr>
            <a:r>
              <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50fd2ce9b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0fd2ce9b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 - Tech platforms</a:t>
            </a:r>
            <a:endParaRPr b="1"/>
          </a:p>
          <a:p>
            <a:pPr indent="0" lvl="0" marL="0" rtl="0" algn="l">
              <a:spcBef>
                <a:spcPts val="0"/>
              </a:spcBef>
              <a:spcAft>
                <a:spcPts val="0"/>
              </a:spcAft>
              <a:buNone/>
            </a:pPr>
            <a:r>
              <a:rPr b="1" lang="en"/>
              <a:t>Nidhi - Hardware</a:t>
            </a:r>
            <a:endParaRPr b="1"/>
          </a:p>
          <a:p>
            <a:pPr indent="0" lvl="0" marL="0" rtl="0" algn="l">
              <a:spcBef>
                <a:spcPts val="0"/>
              </a:spcBef>
              <a:spcAft>
                <a:spcPts val="0"/>
              </a:spcAft>
              <a:buNone/>
            </a:pPr>
            <a:r>
              <a:rPr b="1" lang="en"/>
              <a:t>Raspberry</a:t>
            </a:r>
            <a:r>
              <a:rPr b="1" lang="en"/>
              <a:t> pi is a very small computer (tiny computer). </a:t>
            </a:r>
            <a:endParaRPr b="1"/>
          </a:p>
          <a:p>
            <a:pPr indent="0" lvl="0" marL="0" rtl="0" algn="l">
              <a:spcBef>
                <a:spcPts val="0"/>
              </a:spcBef>
              <a:spcAft>
                <a:spcPts val="0"/>
              </a:spcAft>
              <a:buNone/>
            </a:pPr>
            <a:r>
              <a:rPr b="1" lang="en"/>
              <a:t>Ti sensor tag - </a:t>
            </a:r>
            <a:r>
              <a:rPr b="1" lang="en"/>
              <a:t>For</a:t>
            </a:r>
            <a:r>
              <a:rPr b="1" lang="en"/>
              <a:t> the future </a:t>
            </a:r>
            <a:r>
              <a:rPr b="1" lang="en"/>
              <a:t>implementation</a:t>
            </a:r>
            <a:r>
              <a:rPr b="1" lang="en"/>
              <a:t> we </a:t>
            </a:r>
            <a:r>
              <a:rPr b="1" lang="en"/>
              <a:t>will be</a:t>
            </a:r>
            <a:r>
              <a:rPr b="1" lang="en"/>
              <a:t> using TI sensor tag</a:t>
            </a:r>
            <a:endParaRPr b="1"/>
          </a:p>
          <a:p>
            <a:pPr indent="0" lvl="0" marL="0" rtl="0" algn="l">
              <a:spcBef>
                <a:spcPts val="0"/>
              </a:spcBef>
              <a:spcAft>
                <a:spcPts val="0"/>
              </a:spcAft>
              <a:buNone/>
            </a:pPr>
            <a:r>
              <a:rPr b="1" lang="en"/>
              <a:t>VnC is a remote desktop connection software to allow remote connection to the testing </a:t>
            </a:r>
            <a:r>
              <a:rPr b="1" lang="en"/>
              <a:t>environment</a:t>
            </a:r>
            <a:endParaRPr b="1"/>
          </a:p>
          <a:p>
            <a:pPr indent="0" lvl="0" marL="0" rtl="0" algn="l">
              <a:spcBef>
                <a:spcPts val="0"/>
              </a:spcBef>
              <a:spcAft>
                <a:spcPts val="0"/>
              </a:spcAft>
              <a:buNone/>
            </a:pPr>
            <a:r>
              <a:rPr b="1" lang="en"/>
              <a:t>Python- this is what we are using for processing sensor input data and communication.</a:t>
            </a:r>
            <a:endParaRPr b="1"/>
          </a:p>
          <a:p>
            <a:pPr indent="0" lvl="0" marL="0" rtl="0" algn="l">
              <a:spcBef>
                <a:spcPts val="0"/>
              </a:spcBef>
              <a:spcAft>
                <a:spcPts val="0"/>
              </a:spcAft>
              <a:buNone/>
            </a:pPr>
            <a:r>
              <a:rPr b="1" lang="en"/>
              <a:t>Jared - Web app software</a:t>
            </a:r>
            <a:endParaRPr b="1"/>
          </a:p>
          <a:p>
            <a:pPr indent="0" lvl="0" marL="0" rtl="0" algn="l">
              <a:spcBef>
                <a:spcPts val="0"/>
              </a:spcBef>
              <a:spcAft>
                <a:spcPts val="0"/>
              </a:spcAft>
              <a:buNone/>
            </a:pPr>
            <a:r>
              <a:rPr b="1" lang="en"/>
              <a:t>Siyuan - Logic server software</a:t>
            </a:r>
            <a:endParaRPr b="1"/>
          </a:p>
          <a:p>
            <a:pPr indent="0" lvl="0" marL="0" rtl="0" algn="l">
              <a:spcBef>
                <a:spcPts val="0"/>
              </a:spcBef>
              <a:spcAft>
                <a:spcPts val="0"/>
              </a:spcAft>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50fd2ce9b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0fd2ce9b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 Siyuan, Tyler</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8d1313869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8d1313869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a:t>
            </a:r>
            <a:endParaRPr b="1"/>
          </a:p>
          <a:p>
            <a:pPr indent="0" lvl="0" marL="0" rtl="0" algn="l">
              <a:spcBef>
                <a:spcPts val="0"/>
              </a:spcBef>
              <a:spcAft>
                <a:spcPts val="0"/>
              </a:spcAft>
              <a:buNone/>
            </a:pPr>
            <a:r>
              <a:rPr lang="en"/>
              <a:t>Scope of the project what has been done by our group</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58fe41d8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8fe41d8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5783f9cbc_2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5783f9cbc_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 Nidhi, Siyuan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8ed810ca4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8ed810ca4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Siyuan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0fd2ce9b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0fd2ce9b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 </a:t>
            </a:r>
            <a:endParaRPr b="1"/>
          </a:p>
          <a:p>
            <a:pPr indent="0" lvl="0" marL="0" rtl="0" algn="l">
              <a:spcBef>
                <a:spcPts val="0"/>
              </a:spcBef>
              <a:spcAft>
                <a:spcPts val="0"/>
              </a:spcAft>
              <a:buNone/>
            </a:pPr>
            <a:r>
              <a:rPr b="1" lang="en"/>
              <a:t>Siyuan: JUnit is the default spring unit test to test each individual class works as expected. Mockito test is a third party test when you want to do a integration test. If you haven’t finished a specific class, but you want to test a function that depend on this class, Mockito allow you to pretend the class is finished so you can progress your function test.</a:t>
            </a:r>
            <a:endParaRPr b="1"/>
          </a:p>
          <a:p>
            <a:pPr indent="0" lvl="0" marL="0" rtl="0" algn="l">
              <a:spcBef>
                <a:spcPts val="0"/>
              </a:spcBef>
              <a:spcAft>
                <a:spcPts val="0"/>
              </a:spcAft>
              <a:buNone/>
            </a:pPr>
            <a:r>
              <a:rPr b="1" lang="en"/>
              <a:t> Tyler:</a:t>
            </a:r>
            <a:endParaRPr b="1"/>
          </a:p>
          <a:p>
            <a:pPr indent="0" lvl="0" marL="0" rtl="0" algn="l">
              <a:spcBef>
                <a:spcPts val="0"/>
              </a:spcBef>
              <a:spcAft>
                <a:spcPts val="0"/>
              </a:spcAft>
              <a:buNone/>
            </a:pPr>
            <a:r>
              <a:rPr b="1" lang="en"/>
              <a:t>For the sensor hardware we plan to drive the basic functionality of the python code with unittest. To test the physical hardware we will need to execute test cases to accurately represent real world use.</a:t>
            </a: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0fd2ce9b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0fd2ce9b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 Siyuan, </a:t>
            </a:r>
            <a:r>
              <a:rPr b="1" lang="en"/>
              <a:t>Tyler</a:t>
            </a:r>
            <a:endParaRPr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50fd2ce9b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0fd2ce9b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 Robert, Nidhi</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8d1313869_1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8d1313869_1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7cd91f517d6b3f0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7cd91f517d6b3f0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58fe41d8ba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58fe41d8ba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58d1313869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58d1313869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5783f9cb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5783f9cb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Robert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One of the reasons senior citizen have to move to assisted living is that they are unable to take care of their health. Once someone notices a health problem it may be too late.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Bob, was the first resident Greenhills Community south of town. He is our test user for this project. His nearest family is 400 miles away and he is 95 years old living independently.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project aims to be able to detect health problems in their early stages, before they force Bob into assisted living.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8d1313869_1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8d1313869_1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Tyler</a:t>
            </a:r>
            <a:endParaRPr b="1"/>
          </a:p>
          <a:p>
            <a:pPr indent="0" lvl="0" marL="0" rtl="0" algn="l">
              <a:spcBef>
                <a:spcPts val="0"/>
              </a:spcBef>
              <a:spcAft>
                <a:spcPts val="0"/>
              </a:spcAft>
              <a:buNone/>
            </a:pPr>
            <a:r>
              <a:rPr b="1" lang="en"/>
              <a:t>We inherited this project from a previous group called Autonomous animals. They implemented the current wired solution in use today and our goal is to implement a wireless solution.</a:t>
            </a:r>
            <a:endParaRPr b="1"/>
          </a:p>
          <a:p>
            <a:pPr indent="0" lvl="0" marL="0" rtl="0" algn="l">
              <a:spcBef>
                <a:spcPts val="0"/>
              </a:spcBef>
              <a:spcAft>
                <a:spcPts val="0"/>
              </a:spcAft>
              <a:buNone/>
            </a:pPr>
            <a:r>
              <a:rPr b="1" lang="en"/>
              <a:t>We were also working along with another group that created an android application and added more sensors to the project such as a wireless outlet.</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55783f9cbc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55783f9cbc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Nidhi</a:t>
            </a:r>
            <a:endParaRPr b="1"/>
          </a:p>
          <a:p>
            <a:pPr indent="0" lvl="0" marL="0" rtl="0" algn="l">
              <a:spcBef>
                <a:spcPts val="0"/>
              </a:spcBef>
              <a:spcAft>
                <a:spcPts val="0"/>
              </a:spcAft>
              <a:buNone/>
            </a:pPr>
            <a:r>
              <a:rPr lang="en"/>
              <a:t>Here are the functional requirements for our project. Talking about sensors it can generate data matching our expected model also display sensor data through a web application.The solution is </a:t>
            </a:r>
            <a:r>
              <a:rPr lang="en"/>
              <a:t>wireless</a:t>
            </a:r>
            <a:r>
              <a:rPr lang="en"/>
              <a:t> and non-invasive and the battery life is 1-2 years. On the logic side it detects is the </a:t>
            </a:r>
            <a:r>
              <a:rPr lang="en"/>
              <a:t>resident</a:t>
            </a:r>
            <a:r>
              <a:rPr lang="en"/>
              <a:t> is in a good or proper condition.</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5783f9cbc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5783f9cbc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Nidhi: Our goal is to reuse the previous group’s work, next is to make end door sensor solution wireless which means non-invasive, another goal is to analysed the data in timely manner and </a:t>
            </a:r>
            <a:r>
              <a:rPr b="1" lang="en"/>
              <a:t>lastly</a:t>
            </a:r>
            <a:r>
              <a:rPr b="1" lang="en"/>
              <a:t> if the internet loses its connection cz of loss of power system should handle an </a:t>
            </a:r>
            <a:r>
              <a:rPr b="1" lang="en"/>
              <a:t>unexpected</a:t>
            </a:r>
            <a:r>
              <a:rPr b="1" lang="en"/>
              <a:t> reboot. </a:t>
            </a:r>
            <a:endParaRPr b="1"/>
          </a:p>
          <a:p>
            <a:pPr indent="0" lvl="0" marL="0" rtl="0" algn="l">
              <a:lnSpc>
                <a:spcPct val="115000"/>
              </a:lnSpc>
              <a:spcBef>
                <a:spcPts val="0"/>
              </a:spcBef>
              <a:spcAft>
                <a:spcPts val="0"/>
              </a:spcAft>
              <a:buNone/>
            </a:pPr>
            <a:r>
              <a:t/>
            </a:r>
            <a:endParaRPr b="1" sz="1200"/>
          </a:p>
          <a:p>
            <a:pPr indent="0" lvl="0" marL="0" rtl="0" algn="l">
              <a:spcBef>
                <a:spcPts val="0"/>
              </a:spcBef>
              <a:spcAft>
                <a:spcPts val="0"/>
              </a:spcAft>
              <a:buNone/>
            </a:pPr>
            <a:r>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55783f9cbc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5783f9cbc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Jared</a:t>
            </a:r>
            <a:endParaRPr b="1"/>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8d1313869_1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8d1313869_1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3.xml"/><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comments" Target="../comments/comment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comments" Target="../comments/commen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images.pexels.com/photos/1418355/pexels-photo-1418355.jpeg?cs=srgb&amp;dl=adult-casual-chef-1418355.jpg&amp;fm=jpg" TargetMode="External"/><Relationship Id="rId4" Type="http://schemas.openxmlformats.org/officeDocument/2006/relationships/hyperlink" Target="http://instrument-works.com/sensortag-2-0-now-compatible-with-dataworks/" TargetMode="External"/><Relationship Id="rId5" Type="http://schemas.openxmlformats.org/officeDocument/2006/relationships/hyperlink" Target="https://shop.pimoroni.com/products/raspberry-pi-zero-w" TargetMode="External"/><Relationship Id="rId6" Type="http://schemas.openxmlformats.org/officeDocument/2006/relationships/hyperlink" Target="https://www.digikey.com/product-detail/en/texas-instruments/CC1350STKEU/296-45490-ND/6821172" TargetMode="External"/><Relationship Id="rId7" Type="http://schemas.openxmlformats.org/officeDocument/2006/relationships/hyperlink" Target="http://www.ti.com/tools-software/sensortag.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image" Target="../media/image27.jpg"/><Relationship Id="rId5"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4.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IoT Elderly Care Solution</a:t>
            </a:r>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Group sddec19-18: Robert Guetzlaff, Tyler Borchert, Siyuan Zeng, Nidhi Dalvi, Jared Griffin</a:t>
            </a:r>
            <a:endParaRPr sz="1600"/>
          </a:p>
          <a:p>
            <a:pPr indent="0" lvl="0" marL="0" rtl="0" algn="l">
              <a:spcBef>
                <a:spcPts val="0"/>
              </a:spcBef>
              <a:spcAft>
                <a:spcPts val="0"/>
              </a:spcAft>
              <a:buNone/>
            </a:pPr>
            <a:r>
              <a:rPr lang="en" sz="1600"/>
              <a:t>Client: Optical Solutions</a:t>
            </a:r>
            <a:endParaRPr sz="1600"/>
          </a:p>
          <a:p>
            <a:pPr indent="0" lvl="0" marL="0" rtl="0" algn="l">
              <a:spcBef>
                <a:spcPts val="0"/>
              </a:spcBef>
              <a:spcAft>
                <a:spcPts val="0"/>
              </a:spcAft>
              <a:buNone/>
            </a:pPr>
            <a:r>
              <a:rPr lang="en" sz="1600"/>
              <a:t>Advisor: Daji Qiao</a:t>
            </a:r>
            <a:endParaRPr sz="1600"/>
          </a:p>
          <a:p>
            <a:pPr indent="0" lvl="0" marL="0" rtl="0" algn="l">
              <a:spcBef>
                <a:spcPts val="0"/>
              </a:spcBef>
              <a:spcAft>
                <a:spcPts val="0"/>
              </a:spcAft>
              <a:buNone/>
            </a:pPr>
            <a:r>
              <a:rPr lang="en" sz="1600"/>
              <a:t>Team Website: http://sddec19-18.sd.ece.iastate.edu/</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311700" y="410000"/>
            <a:ext cx="8520600" cy="72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Market Survey</a:t>
            </a:r>
            <a:endParaRPr/>
          </a:p>
        </p:txBody>
      </p:sp>
      <p:sp>
        <p:nvSpPr>
          <p:cNvPr id="175" name="Google Shape;175;p22"/>
          <p:cNvSpPr txBox="1"/>
          <p:nvPr/>
        </p:nvSpPr>
        <p:spPr>
          <a:xfrm>
            <a:off x="6716175" y="2934325"/>
            <a:ext cx="3156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[5]</a:t>
            </a:r>
            <a:endParaRPr sz="600">
              <a:latin typeface="Roboto"/>
              <a:ea typeface="Roboto"/>
              <a:cs typeface="Roboto"/>
              <a:sym typeface="Roboto"/>
            </a:endParaRPr>
          </a:p>
        </p:txBody>
      </p:sp>
      <p:sp>
        <p:nvSpPr>
          <p:cNvPr id="176" name="Google Shape;176;p22"/>
          <p:cNvSpPr txBox="1"/>
          <p:nvPr>
            <p:ph idx="12" type="sldNum"/>
          </p:nvPr>
        </p:nvSpPr>
        <p:spPr>
          <a:xfrm>
            <a:off x="7566290" y="4651200"/>
            <a:ext cx="1442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10</a:t>
            </a:r>
            <a:endParaRPr/>
          </a:p>
        </p:txBody>
      </p:sp>
      <p:pic>
        <p:nvPicPr>
          <p:cNvPr id="177" name="Google Shape;177;p22"/>
          <p:cNvPicPr preferRelativeResize="0"/>
          <p:nvPr/>
        </p:nvPicPr>
        <p:blipFill>
          <a:blip r:embed="rId4">
            <a:alphaModFix/>
          </a:blip>
          <a:stretch>
            <a:fillRect/>
          </a:stretch>
        </p:blipFill>
        <p:spPr>
          <a:xfrm>
            <a:off x="2427837" y="1873450"/>
            <a:ext cx="4288325" cy="1396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Risks &amp; Mitigation</a:t>
            </a:r>
            <a:endParaRPr/>
          </a:p>
        </p:txBody>
      </p:sp>
      <p:sp>
        <p:nvSpPr>
          <p:cNvPr id="183" name="Google Shape;183;p23"/>
          <p:cNvSpPr txBox="1"/>
          <p:nvPr>
            <p:ph idx="1" type="body"/>
          </p:nvPr>
        </p:nvSpPr>
        <p:spPr>
          <a:xfrm>
            <a:off x="318750" y="3292625"/>
            <a:ext cx="4011900" cy="500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Connection to the Cloud Environment</a:t>
            </a:r>
            <a:endParaRPr sz="1400">
              <a:solidFill>
                <a:srgbClr val="000000"/>
              </a:solidFill>
            </a:endParaRPr>
          </a:p>
          <a:p>
            <a:pPr indent="0" lvl="0" marL="0" rtl="0" algn="l">
              <a:spcBef>
                <a:spcPts val="1600"/>
              </a:spcBef>
              <a:spcAft>
                <a:spcPts val="0"/>
              </a:spcAft>
              <a:buNone/>
            </a:pPr>
            <a:r>
              <a:rPr lang="en"/>
              <a:t>				</a:t>
            </a:r>
            <a:endParaRPr/>
          </a:p>
          <a:p>
            <a:pPr indent="0" lvl="0" marL="0" rtl="0" algn="l">
              <a:spcBef>
                <a:spcPts val="1600"/>
              </a:spcBef>
              <a:spcAft>
                <a:spcPts val="1600"/>
              </a:spcAft>
              <a:buNone/>
            </a:pPr>
            <a:r>
              <a:t/>
            </a:r>
            <a:endParaRPr/>
          </a:p>
        </p:txBody>
      </p:sp>
      <p:sp>
        <p:nvSpPr>
          <p:cNvPr id="184" name="Google Shape;184;p23"/>
          <p:cNvSpPr txBox="1"/>
          <p:nvPr/>
        </p:nvSpPr>
        <p:spPr>
          <a:xfrm>
            <a:off x="4422150" y="3292625"/>
            <a:ext cx="42213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chemeClr val="dk2"/>
                </a:solidFill>
                <a:latin typeface="Roboto"/>
                <a:ea typeface="Roboto"/>
                <a:cs typeface="Roboto"/>
                <a:sym typeface="Roboto"/>
              </a:rPr>
              <a:t>Remote Test Environment</a:t>
            </a:r>
            <a:endParaRPr>
              <a:latin typeface="Roboto"/>
              <a:ea typeface="Roboto"/>
              <a:cs typeface="Roboto"/>
              <a:sym typeface="Roboto"/>
            </a:endParaRPr>
          </a:p>
        </p:txBody>
      </p:sp>
      <p:sp>
        <p:nvSpPr>
          <p:cNvPr id="185" name="Google Shape;185;p23"/>
          <p:cNvSpPr txBox="1"/>
          <p:nvPr/>
        </p:nvSpPr>
        <p:spPr>
          <a:xfrm>
            <a:off x="4256400" y="3208400"/>
            <a:ext cx="3156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[6]</a:t>
            </a:r>
            <a:endParaRPr sz="600">
              <a:latin typeface="Roboto"/>
              <a:ea typeface="Roboto"/>
              <a:cs typeface="Roboto"/>
              <a:sym typeface="Roboto"/>
            </a:endParaRPr>
          </a:p>
        </p:txBody>
      </p:sp>
      <p:sp>
        <p:nvSpPr>
          <p:cNvPr id="186" name="Google Shape;186;p23"/>
          <p:cNvSpPr txBox="1"/>
          <p:nvPr/>
        </p:nvSpPr>
        <p:spPr>
          <a:xfrm>
            <a:off x="7935900" y="3208400"/>
            <a:ext cx="3156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[7]</a:t>
            </a:r>
            <a:endParaRPr sz="600">
              <a:latin typeface="Roboto"/>
              <a:ea typeface="Roboto"/>
              <a:cs typeface="Roboto"/>
              <a:sym typeface="Roboto"/>
            </a:endParaRPr>
          </a:p>
        </p:txBody>
      </p:sp>
      <p:pic>
        <p:nvPicPr>
          <p:cNvPr id="187" name="Google Shape;187;p23"/>
          <p:cNvPicPr preferRelativeResize="0"/>
          <p:nvPr/>
        </p:nvPicPr>
        <p:blipFill>
          <a:blip r:embed="rId3">
            <a:alphaModFix/>
          </a:blip>
          <a:stretch>
            <a:fillRect/>
          </a:stretch>
        </p:blipFill>
        <p:spPr>
          <a:xfrm>
            <a:off x="640582" y="1260100"/>
            <a:ext cx="3368242" cy="2032526"/>
          </a:xfrm>
          <a:prstGeom prst="rect">
            <a:avLst/>
          </a:prstGeom>
          <a:noFill/>
          <a:ln>
            <a:noFill/>
          </a:ln>
        </p:spPr>
      </p:pic>
      <p:pic>
        <p:nvPicPr>
          <p:cNvPr id="188" name="Google Shape;188;p23"/>
          <p:cNvPicPr preferRelativeResize="0"/>
          <p:nvPr/>
        </p:nvPicPr>
        <p:blipFill>
          <a:blip r:embed="rId4">
            <a:alphaModFix/>
          </a:blip>
          <a:stretch>
            <a:fillRect/>
          </a:stretch>
        </p:blipFill>
        <p:spPr>
          <a:xfrm>
            <a:off x="5516550" y="1175875"/>
            <a:ext cx="2032500" cy="2032525"/>
          </a:xfrm>
          <a:prstGeom prst="rect">
            <a:avLst/>
          </a:prstGeom>
          <a:noFill/>
          <a:ln>
            <a:noFill/>
          </a:ln>
        </p:spPr>
      </p:pic>
      <p:sp>
        <p:nvSpPr>
          <p:cNvPr id="189" name="Google Shape;189;p23"/>
          <p:cNvSpPr txBox="1"/>
          <p:nvPr>
            <p:ph idx="12" type="sldNum"/>
          </p:nvPr>
        </p:nvSpPr>
        <p:spPr>
          <a:xfrm>
            <a:off x="7798442" y="4651200"/>
            <a:ext cx="12108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Resource/Cost Estimate</a:t>
            </a:r>
            <a:endParaRPr/>
          </a:p>
        </p:txBody>
      </p:sp>
      <p:sp>
        <p:nvSpPr>
          <p:cNvPr id="195" name="Google Shape;195;p24"/>
          <p:cNvSpPr txBox="1"/>
          <p:nvPr>
            <p:ph idx="1" type="body"/>
          </p:nvPr>
        </p:nvSpPr>
        <p:spPr>
          <a:xfrm>
            <a:off x="311700" y="1229875"/>
            <a:ext cx="75834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AWS Cloud Resources</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EC2 Server: $0.0208/hr [11]</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RDS Database: $0.017/hr [12]</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S3 Bucket: $0.0237/GB [13]</a:t>
            </a:r>
            <a:endParaRPr sz="18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Sensors:</a:t>
            </a:r>
            <a:endParaRPr>
              <a:solidFill>
                <a:srgbClr val="000000"/>
              </a:solidFill>
            </a:endParaRPr>
          </a:p>
          <a:p>
            <a:pPr indent="-317500" lvl="1" marL="914400" rtl="0" algn="l">
              <a:spcBef>
                <a:spcPts val="0"/>
              </a:spcBef>
              <a:spcAft>
                <a:spcPts val="0"/>
              </a:spcAft>
              <a:buClr>
                <a:srgbClr val="000000"/>
              </a:buClr>
              <a:buSzPts val="1400"/>
              <a:buChar char="○"/>
            </a:pPr>
            <a:r>
              <a:rPr lang="en" sz="1800">
                <a:solidFill>
                  <a:srgbClr val="000000"/>
                </a:solidFill>
              </a:rPr>
              <a:t>$29 per TI </a:t>
            </a:r>
            <a:r>
              <a:rPr lang="en" sz="1800">
                <a:solidFill>
                  <a:srgbClr val="000000"/>
                </a:solidFill>
              </a:rPr>
              <a:t>Sensor</a:t>
            </a:r>
            <a:r>
              <a:rPr lang="en" sz="1800">
                <a:solidFill>
                  <a:srgbClr val="000000"/>
                </a:solidFill>
              </a:rPr>
              <a:t> Tag</a:t>
            </a:r>
            <a:r>
              <a:rPr lang="en" sz="2400">
                <a:solidFill>
                  <a:srgbClr val="000000"/>
                </a:solidFill>
              </a:rPr>
              <a:t>  </a:t>
            </a:r>
            <a:r>
              <a:rPr lang="en">
                <a:solidFill>
                  <a:srgbClr val="000000"/>
                </a:solidFill>
              </a:rPr>
              <a:t> </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$35.64 per Raspberry Pi 3</a:t>
            </a:r>
            <a:endParaRPr sz="1800">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196" name="Google Shape;196;p24"/>
          <p:cNvSpPr txBox="1"/>
          <p:nvPr>
            <p:ph idx="12" type="sldNum"/>
          </p:nvPr>
        </p:nvSpPr>
        <p:spPr>
          <a:xfrm>
            <a:off x="7318537" y="4651200"/>
            <a:ext cx="16905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12</a:t>
            </a:r>
            <a:endParaRPr/>
          </a:p>
        </p:txBody>
      </p:sp>
      <p:pic>
        <p:nvPicPr>
          <p:cNvPr id="197" name="Google Shape;197;p24"/>
          <p:cNvPicPr preferRelativeResize="0"/>
          <p:nvPr/>
        </p:nvPicPr>
        <p:blipFill>
          <a:blip r:embed="rId3">
            <a:alphaModFix/>
          </a:blip>
          <a:stretch>
            <a:fillRect/>
          </a:stretch>
        </p:blipFill>
        <p:spPr>
          <a:xfrm>
            <a:off x="4723500" y="1229875"/>
            <a:ext cx="2904676" cy="2562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Plan &amp; Progress</a:t>
            </a:r>
            <a:endParaRPr/>
          </a:p>
        </p:txBody>
      </p:sp>
      <p:sp>
        <p:nvSpPr>
          <p:cNvPr id="203" name="Google Shape;203;p25"/>
          <p:cNvSpPr txBox="1"/>
          <p:nvPr>
            <p:ph idx="12" type="sldNum"/>
          </p:nvPr>
        </p:nvSpPr>
        <p:spPr>
          <a:xfrm>
            <a:off x="7934401" y="4651200"/>
            <a:ext cx="10749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sddec19-18</a:t>
            </a:r>
            <a:endParaRPr/>
          </a:p>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Member Roles &amp; Responsibilities</a:t>
            </a:r>
            <a:endParaRPr/>
          </a:p>
        </p:txBody>
      </p:sp>
      <p:sp>
        <p:nvSpPr>
          <p:cNvPr id="209" name="Google Shape;209;p2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Jared Griffin</a:t>
            </a:r>
            <a:endParaRPr sz="1400"/>
          </a:p>
          <a:p>
            <a:pPr indent="-304800" lvl="1" marL="914400" rtl="0" algn="l">
              <a:spcBef>
                <a:spcPts val="0"/>
              </a:spcBef>
              <a:spcAft>
                <a:spcPts val="0"/>
              </a:spcAft>
              <a:buSzPts val="1200"/>
              <a:buChar char="○"/>
            </a:pPr>
            <a:r>
              <a:rPr lang="en" sz="1200"/>
              <a:t>Web Application Engineer, Project Website Maintainer, GitLab Administrator	</a:t>
            </a:r>
            <a:endParaRPr sz="1200"/>
          </a:p>
          <a:p>
            <a:pPr indent="-317500" lvl="0" marL="457200" rtl="0" algn="l">
              <a:spcBef>
                <a:spcPts val="0"/>
              </a:spcBef>
              <a:spcAft>
                <a:spcPts val="0"/>
              </a:spcAft>
              <a:buSzPts val="1400"/>
              <a:buChar char="●"/>
            </a:pPr>
            <a:r>
              <a:rPr lang="en" sz="1400"/>
              <a:t>Nidhi	Dalvi</a:t>
            </a:r>
            <a:endParaRPr sz="1400"/>
          </a:p>
          <a:p>
            <a:pPr indent="-304800" lvl="1" marL="914400" rtl="0" algn="l">
              <a:spcBef>
                <a:spcPts val="0"/>
              </a:spcBef>
              <a:spcAft>
                <a:spcPts val="0"/>
              </a:spcAft>
              <a:buSzPts val="1200"/>
              <a:buChar char="○"/>
            </a:pPr>
            <a:r>
              <a:rPr lang="en" sz="1200"/>
              <a:t>Hardware Engineer, Meeting F</a:t>
            </a:r>
            <a:r>
              <a:rPr lang="en" sz="1200"/>
              <a:t>acilitator</a:t>
            </a:r>
            <a:endParaRPr sz="1200"/>
          </a:p>
          <a:p>
            <a:pPr indent="-317500" lvl="0" marL="457200" rtl="0" algn="l">
              <a:spcBef>
                <a:spcPts val="0"/>
              </a:spcBef>
              <a:spcAft>
                <a:spcPts val="0"/>
              </a:spcAft>
              <a:buSzPts val="1400"/>
              <a:buChar char="●"/>
            </a:pPr>
            <a:r>
              <a:rPr lang="en" sz="1400"/>
              <a:t>Tyler Borchert</a:t>
            </a:r>
            <a:endParaRPr sz="1400"/>
          </a:p>
          <a:p>
            <a:pPr indent="-304800" lvl="1" marL="914400" rtl="0" algn="l">
              <a:spcBef>
                <a:spcPts val="0"/>
              </a:spcBef>
              <a:spcAft>
                <a:spcPts val="0"/>
              </a:spcAft>
              <a:buSzPts val="1200"/>
              <a:buChar char="○"/>
            </a:pPr>
            <a:r>
              <a:rPr lang="en" sz="1200"/>
              <a:t>Hardware Engineer</a:t>
            </a:r>
            <a:endParaRPr sz="1200"/>
          </a:p>
          <a:p>
            <a:pPr indent="-317500" lvl="0" marL="457200" rtl="0" algn="l">
              <a:spcBef>
                <a:spcPts val="0"/>
              </a:spcBef>
              <a:spcAft>
                <a:spcPts val="0"/>
              </a:spcAft>
              <a:buSzPts val="1400"/>
              <a:buChar char="●"/>
            </a:pPr>
            <a:r>
              <a:rPr lang="en" sz="1400"/>
              <a:t>Siyuan Zeng</a:t>
            </a:r>
            <a:endParaRPr sz="1400"/>
          </a:p>
          <a:p>
            <a:pPr indent="-304800" lvl="1" marL="914400" rtl="0" algn="l">
              <a:spcBef>
                <a:spcPts val="0"/>
              </a:spcBef>
              <a:spcAft>
                <a:spcPts val="0"/>
              </a:spcAft>
              <a:buSzPts val="1200"/>
              <a:buChar char="○"/>
            </a:pPr>
            <a:r>
              <a:rPr lang="en" sz="1200"/>
              <a:t>Behavioral Logic Server Engineer</a:t>
            </a:r>
            <a:endParaRPr sz="1200"/>
          </a:p>
          <a:p>
            <a:pPr indent="-317500" lvl="0" marL="457200" rtl="0" algn="l">
              <a:spcBef>
                <a:spcPts val="0"/>
              </a:spcBef>
              <a:spcAft>
                <a:spcPts val="0"/>
              </a:spcAft>
              <a:buSzPts val="1400"/>
              <a:buChar char="●"/>
            </a:pPr>
            <a:r>
              <a:rPr lang="en" sz="1400"/>
              <a:t>Robert Guetzlaff</a:t>
            </a:r>
            <a:endParaRPr sz="1400"/>
          </a:p>
          <a:p>
            <a:pPr indent="-304800" lvl="1" marL="914400" rtl="0" algn="l">
              <a:spcBef>
                <a:spcPts val="0"/>
              </a:spcBef>
              <a:spcAft>
                <a:spcPts val="0"/>
              </a:spcAft>
              <a:buSzPts val="1200"/>
              <a:buChar char="○"/>
            </a:pPr>
            <a:r>
              <a:rPr lang="en" sz="1200"/>
              <a:t>Behavioral Logic Server Engineer and Database Management</a:t>
            </a:r>
            <a:endParaRPr sz="1200"/>
          </a:p>
          <a:p>
            <a:pPr indent="0" lvl="0" marL="0" rtl="0" algn="l">
              <a:spcBef>
                <a:spcPts val="1600"/>
              </a:spcBef>
              <a:spcAft>
                <a:spcPts val="1600"/>
              </a:spcAft>
              <a:buNone/>
            </a:pPr>
            <a:r>
              <a:rPr lang="en" sz="1200"/>
              <a:t>  </a:t>
            </a:r>
            <a:endParaRPr/>
          </a:p>
        </p:txBody>
      </p:sp>
      <p:sp>
        <p:nvSpPr>
          <p:cNvPr id="210" name="Google Shape;210;p26"/>
          <p:cNvSpPr txBox="1"/>
          <p:nvPr>
            <p:ph idx="12" type="sldNum"/>
          </p:nvPr>
        </p:nvSpPr>
        <p:spPr>
          <a:xfrm>
            <a:off x="7471539" y="4651200"/>
            <a:ext cx="15375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14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7"/>
          <p:cNvSpPr txBox="1"/>
          <p:nvPr>
            <p:ph type="title"/>
          </p:nvPr>
        </p:nvSpPr>
        <p:spPr>
          <a:xfrm>
            <a:off x="253650" y="264675"/>
            <a:ext cx="8520600" cy="79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Decomposition </a:t>
            </a:r>
            <a:endParaRPr/>
          </a:p>
          <a:p>
            <a:pPr indent="0" lvl="0" marL="0" rtl="0" algn="l">
              <a:spcBef>
                <a:spcPts val="0"/>
              </a:spcBef>
              <a:spcAft>
                <a:spcPts val="0"/>
              </a:spcAft>
              <a:buNone/>
            </a:pPr>
            <a:r>
              <a:t/>
            </a:r>
            <a:endParaRPr/>
          </a:p>
        </p:txBody>
      </p:sp>
      <p:pic>
        <p:nvPicPr>
          <p:cNvPr id="216" name="Google Shape;216;p27"/>
          <p:cNvPicPr preferRelativeResize="0"/>
          <p:nvPr/>
        </p:nvPicPr>
        <p:blipFill>
          <a:blip r:embed="rId4">
            <a:alphaModFix/>
          </a:blip>
          <a:stretch>
            <a:fillRect/>
          </a:stretch>
        </p:blipFill>
        <p:spPr>
          <a:xfrm>
            <a:off x="3647098" y="1101172"/>
            <a:ext cx="1450039" cy="1848800"/>
          </a:xfrm>
          <a:prstGeom prst="rect">
            <a:avLst/>
          </a:prstGeom>
          <a:noFill/>
          <a:ln>
            <a:noFill/>
          </a:ln>
        </p:spPr>
      </p:pic>
      <p:pic>
        <p:nvPicPr>
          <p:cNvPr id="217" name="Google Shape;217;p27"/>
          <p:cNvPicPr preferRelativeResize="0"/>
          <p:nvPr/>
        </p:nvPicPr>
        <p:blipFill>
          <a:blip r:embed="rId5">
            <a:alphaModFix/>
          </a:blip>
          <a:stretch>
            <a:fillRect/>
          </a:stretch>
        </p:blipFill>
        <p:spPr>
          <a:xfrm>
            <a:off x="5954388" y="1009525"/>
            <a:ext cx="2044474" cy="1848800"/>
          </a:xfrm>
          <a:prstGeom prst="rect">
            <a:avLst/>
          </a:prstGeom>
          <a:noFill/>
          <a:ln>
            <a:noFill/>
          </a:ln>
        </p:spPr>
      </p:pic>
      <p:sp>
        <p:nvSpPr>
          <p:cNvPr id="218" name="Google Shape;218;p27"/>
          <p:cNvSpPr txBox="1"/>
          <p:nvPr/>
        </p:nvSpPr>
        <p:spPr>
          <a:xfrm>
            <a:off x="635525" y="2996325"/>
            <a:ext cx="2154300" cy="29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chemeClr val="dk2"/>
                </a:solidFill>
                <a:latin typeface="Roboto"/>
                <a:ea typeface="Roboto"/>
                <a:cs typeface="Roboto"/>
                <a:sym typeface="Roboto"/>
              </a:rPr>
              <a:t>Sensors/hardware</a:t>
            </a:r>
            <a:endParaRPr>
              <a:latin typeface="Roboto"/>
              <a:ea typeface="Roboto"/>
              <a:cs typeface="Roboto"/>
              <a:sym typeface="Roboto"/>
            </a:endParaRPr>
          </a:p>
        </p:txBody>
      </p:sp>
      <p:sp>
        <p:nvSpPr>
          <p:cNvPr id="219" name="Google Shape;219;p27"/>
          <p:cNvSpPr txBox="1"/>
          <p:nvPr/>
        </p:nvSpPr>
        <p:spPr>
          <a:xfrm>
            <a:off x="5954375" y="2996325"/>
            <a:ext cx="2044500" cy="29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Roboto"/>
                <a:ea typeface="Roboto"/>
                <a:cs typeface="Roboto"/>
                <a:sym typeface="Roboto"/>
              </a:rPr>
              <a:t>Web Application</a:t>
            </a:r>
            <a:endParaRPr sz="1800">
              <a:solidFill>
                <a:schemeClr val="dk2"/>
              </a:solidFill>
              <a:latin typeface="Roboto"/>
              <a:ea typeface="Roboto"/>
              <a:cs typeface="Roboto"/>
              <a:sym typeface="Roboto"/>
            </a:endParaRPr>
          </a:p>
          <a:p>
            <a:pPr indent="0" lvl="0" marL="0" rtl="0" algn="ctr">
              <a:lnSpc>
                <a:spcPct val="115000"/>
              </a:lnSpc>
              <a:spcBef>
                <a:spcPts val="1600"/>
              </a:spcBef>
              <a:spcAft>
                <a:spcPts val="1600"/>
              </a:spcAft>
              <a:buNone/>
            </a:pPr>
            <a:r>
              <a:t/>
            </a:r>
            <a:endParaRPr sz="1800">
              <a:solidFill>
                <a:schemeClr val="dk2"/>
              </a:solidFill>
              <a:latin typeface="Roboto"/>
              <a:ea typeface="Roboto"/>
              <a:cs typeface="Roboto"/>
              <a:sym typeface="Roboto"/>
            </a:endParaRPr>
          </a:p>
        </p:txBody>
      </p:sp>
      <p:sp>
        <p:nvSpPr>
          <p:cNvPr id="220" name="Google Shape;220;p27"/>
          <p:cNvSpPr txBox="1"/>
          <p:nvPr/>
        </p:nvSpPr>
        <p:spPr>
          <a:xfrm>
            <a:off x="3352500" y="2996325"/>
            <a:ext cx="2322900" cy="29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chemeClr val="dk2"/>
                </a:solidFill>
                <a:latin typeface="Roboto"/>
                <a:ea typeface="Roboto"/>
                <a:cs typeface="Roboto"/>
                <a:sym typeface="Roboto"/>
              </a:rPr>
              <a:t>Behavioral Logic</a:t>
            </a:r>
            <a:endParaRPr>
              <a:latin typeface="Roboto"/>
              <a:ea typeface="Roboto"/>
              <a:cs typeface="Roboto"/>
              <a:sym typeface="Roboto"/>
            </a:endParaRPr>
          </a:p>
        </p:txBody>
      </p:sp>
      <p:sp>
        <p:nvSpPr>
          <p:cNvPr id="221" name="Google Shape;221;p27"/>
          <p:cNvSpPr txBox="1"/>
          <p:nvPr/>
        </p:nvSpPr>
        <p:spPr>
          <a:xfrm>
            <a:off x="2637075" y="2678825"/>
            <a:ext cx="3156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[8]</a:t>
            </a:r>
            <a:endParaRPr sz="600">
              <a:latin typeface="Roboto"/>
              <a:ea typeface="Roboto"/>
              <a:cs typeface="Roboto"/>
              <a:sym typeface="Roboto"/>
            </a:endParaRPr>
          </a:p>
        </p:txBody>
      </p:sp>
      <p:sp>
        <p:nvSpPr>
          <p:cNvPr id="222" name="Google Shape;222;p27"/>
          <p:cNvSpPr txBox="1"/>
          <p:nvPr/>
        </p:nvSpPr>
        <p:spPr>
          <a:xfrm>
            <a:off x="5536175" y="2678825"/>
            <a:ext cx="3156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[9]</a:t>
            </a:r>
            <a:endParaRPr sz="600">
              <a:latin typeface="Roboto"/>
              <a:ea typeface="Roboto"/>
              <a:cs typeface="Roboto"/>
              <a:sym typeface="Roboto"/>
            </a:endParaRPr>
          </a:p>
        </p:txBody>
      </p:sp>
      <p:sp>
        <p:nvSpPr>
          <p:cNvPr id="223" name="Google Shape;223;p27"/>
          <p:cNvSpPr txBox="1"/>
          <p:nvPr/>
        </p:nvSpPr>
        <p:spPr>
          <a:xfrm>
            <a:off x="7840875" y="2678825"/>
            <a:ext cx="3156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[10]</a:t>
            </a:r>
            <a:endParaRPr sz="600">
              <a:latin typeface="Roboto"/>
              <a:ea typeface="Roboto"/>
              <a:cs typeface="Roboto"/>
              <a:sym typeface="Roboto"/>
            </a:endParaRPr>
          </a:p>
        </p:txBody>
      </p:sp>
      <p:sp>
        <p:nvSpPr>
          <p:cNvPr id="224" name="Google Shape;224;p27"/>
          <p:cNvSpPr txBox="1"/>
          <p:nvPr>
            <p:ph idx="12" type="sldNum"/>
          </p:nvPr>
        </p:nvSpPr>
        <p:spPr>
          <a:xfrm>
            <a:off x="7774767" y="4651200"/>
            <a:ext cx="1234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15</a:t>
            </a:r>
            <a:endParaRPr/>
          </a:p>
        </p:txBody>
      </p:sp>
      <p:pic>
        <p:nvPicPr>
          <p:cNvPr id="225" name="Google Shape;225;p27"/>
          <p:cNvPicPr preferRelativeResize="0"/>
          <p:nvPr/>
        </p:nvPicPr>
        <p:blipFill>
          <a:blip r:embed="rId6">
            <a:alphaModFix/>
          </a:blip>
          <a:stretch>
            <a:fillRect/>
          </a:stretch>
        </p:blipFill>
        <p:spPr>
          <a:xfrm>
            <a:off x="440556" y="1101175"/>
            <a:ext cx="2544219" cy="184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Google Shape;230;p28"/>
          <p:cNvPicPr preferRelativeResize="0"/>
          <p:nvPr/>
        </p:nvPicPr>
        <p:blipFill rotWithShape="1">
          <a:blip r:embed="rId4">
            <a:alphaModFix/>
          </a:blip>
          <a:srcRect b="-5118" l="-893" r="-1859" t="-4254"/>
          <a:stretch/>
        </p:blipFill>
        <p:spPr>
          <a:xfrm>
            <a:off x="806663" y="933650"/>
            <a:ext cx="7683075" cy="4187351"/>
          </a:xfrm>
          <a:prstGeom prst="rect">
            <a:avLst/>
          </a:prstGeom>
          <a:noFill/>
          <a:ln>
            <a:noFill/>
          </a:ln>
        </p:spPr>
      </p:pic>
      <p:sp>
        <p:nvSpPr>
          <p:cNvPr id="231" name="Google Shape;231;p28"/>
          <p:cNvSpPr txBox="1"/>
          <p:nvPr>
            <p:ph type="title"/>
          </p:nvPr>
        </p:nvSpPr>
        <p:spPr>
          <a:xfrm>
            <a:off x="311700" y="508500"/>
            <a:ext cx="8520600" cy="60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Detailed Design</a:t>
            </a:r>
            <a:endParaRPr/>
          </a:p>
        </p:txBody>
      </p:sp>
      <p:sp>
        <p:nvSpPr>
          <p:cNvPr id="232" name="Google Shape;232;p28"/>
          <p:cNvSpPr txBox="1"/>
          <p:nvPr>
            <p:ph idx="12" type="sldNum"/>
          </p:nvPr>
        </p:nvSpPr>
        <p:spPr>
          <a:xfrm>
            <a:off x="7665791" y="4651200"/>
            <a:ext cx="13434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Environment</a:t>
            </a:r>
            <a:endParaRPr/>
          </a:p>
        </p:txBody>
      </p:sp>
      <p:sp>
        <p:nvSpPr>
          <p:cNvPr id="238" name="Google Shape;238;p29"/>
          <p:cNvSpPr txBox="1"/>
          <p:nvPr>
            <p:ph idx="12" type="sldNum"/>
          </p:nvPr>
        </p:nvSpPr>
        <p:spPr>
          <a:xfrm>
            <a:off x="8054301" y="4651200"/>
            <a:ext cx="9549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17</a:t>
            </a:r>
            <a:endParaRPr/>
          </a:p>
        </p:txBody>
      </p:sp>
      <p:pic>
        <p:nvPicPr>
          <p:cNvPr id="239" name="Google Shape;239;p29"/>
          <p:cNvPicPr preferRelativeResize="0"/>
          <p:nvPr/>
        </p:nvPicPr>
        <p:blipFill>
          <a:blip r:embed="rId3">
            <a:alphaModFix/>
          </a:blip>
          <a:stretch>
            <a:fillRect/>
          </a:stretch>
        </p:blipFill>
        <p:spPr>
          <a:xfrm>
            <a:off x="612575" y="1017800"/>
            <a:ext cx="7519701" cy="3866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Technology Used</a:t>
            </a:r>
            <a:endParaRPr/>
          </a:p>
        </p:txBody>
      </p:sp>
      <p:sp>
        <p:nvSpPr>
          <p:cNvPr id="245" name="Google Shape;245;p30"/>
          <p:cNvSpPr txBox="1"/>
          <p:nvPr>
            <p:ph idx="1" type="body"/>
          </p:nvPr>
        </p:nvSpPr>
        <p:spPr>
          <a:xfrm>
            <a:off x="311700" y="1229975"/>
            <a:ext cx="4520700" cy="38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Technology Platforms</a:t>
            </a:r>
            <a:endParaRPr/>
          </a:p>
          <a:p>
            <a:pPr indent="-317500" lvl="1" marL="914400" rtl="0" algn="l">
              <a:spcBef>
                <a:spcPts val="0"/>
              </a:spcBef>
              <a:spcAft>
                <a:spcPts val="0"/>
              </a:spcAft>
              <a:buSzPts val="1400"/>
              <a:buChar char="○"/>
            </a:pPr>
            <a:r>
              <a:rPr lang="en" sz="1400"/>
              <a:t>AWS</a:t>
            </a:r>
            <a:endParaRPr sz="1400"/>
          </a:p>
          <a:p>
            <a:pPr indent="-317500" lvl="2" marL="1371600" rtl="0" algn="l">
              <a:spcBef>
                <a:spcPts val="0"/>
              </a:spcBef>
              <a:spcAft>
                <a:spcPts val="0"/>
              </a:spcAft>
              <a:buSzPts val="1400"/>
              <a:buChar char="■"/>
            </a:pPr>
            <a:r>
              <a:rPr lang="en" sz="1400"/>
              <a:t>EC2</a:t>
            </a:r>
            <a:endParaRPr sz="1400"/>
          </a:p>
          <a:p>
            <a:pPr indent="-317500" lvl="2" marL="1371600" rtl="0" algn="l">
              <a:spcBef>
                <a:spcPts val="0"/>
              </a:spcBef>
              <a:spcAft>
                <a:spcPts val="0"/>
              </a:spcAft>
              <a:buSzPts val="1400"/>
              <a:buChar char="■"/>
            </a:pPr>
            <a:r>
              <a:rPr lang="en" sz="1400"/>
              <a:t>RDS</a:t>
            </a:r>
            <a:endParaRPr sz="1400"/>
          </a:p>
          <a:p>
            <a:pPr indent="-317500" lvl="2" marL="1371600" rtl="0" algn="l">
              <a:spcBef>
                <a:spcPts val="0"/>
              </a:spcBef>
              <a:spcAft>
                <a:spcPts val="0"/>
              </a:spcAft>
              <a:buSzPts val="1400"/>
              <a:buChar char="■"/>
            </a:pPr>
            <a:r>
              <a:rPr lang="en" sz="1400"/>
              <a:t>S3</a:t>
            </a:r>
            <a:endParaRPr sz="1400"/>
          </a:p>
          <a:p>
            <a:pPr indent="-317500" lvl="0" marL="457200" rtl="0" algn="l">
              <a:spcBef>
                <a:spcPts val="0"/>
              </a:spcBef>
              <a:spcAft>
                <a:spcPts val="0"/>
              </a:spcAft>
              <a:buSzPts val="1400"/>
              <a:buChar char="●"/>
            </a:pPr>
            <a:r>
              <a:rPr lang="en"/>
              <a:t>Hardware</a:t>
            </a:r>
            <a:endParaRPr/>
          </a:p>
          <a:p>
            <a:pPr indent="-317500" lvl="1" marL="914400" rtl="0" algn="l">
              <a:spcBef>
                <a:spcPts val="0"/>
              </a:spcBef>
              <a:spcAft>
                <a:spcPts val="0"/>
              </a:spcAft>
              <a:buSzPts val="1400"/>
              <a:buChar char="○"/>
            </a:pPr>
            <a:r>
              <a:rPr lang="en" sz="1400"/>
              <a:t>Raspberry Pi                    TI sensor tag</a:t>
            </a:r>
            <a:endParaRPr sz="1400"/>
          </a:p>
          <a:p>
            <a:pPr indent="0" lvl="0" marL="914400" rtl="0" algn="l">
              <a:spcBef>
                <a:spcPts val="1600"/>
              </a:spcBef>
              <a:spcAft>
                <a:spcPts val="0"/>
              </a:spcAft>
              <a:buNone/>
            </a:pPr>
            <a:r>
              <a:t/>
            </a:r>
            <a:endParaRPr/>
          </a:p>
          <a:p>
            <a:pPr indent="0" lvl="0" marL="914400" rtl="0" algn="l">
              <a:spcBef>
                <a:spcPts val="1600"/>
              </a:spcBef>
              <a:spcAft>
                <a:spcPts val="1600"/>
              </a:spcAft>
              <a:buNone/>
            </a:pPr>
            <a:r>
              <a:t/>
            </a:r>
            <a:endParaRPr/>
          </a:p>
        </p:txBody>
      </p:sp>
      <p:sp>
        <p:nvSpPr>
          <p:cNvPr id="246" name="Google Shape;246;p30"/>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Software</a:t>
            </a:r>
            <a:endParaRPr/>
          </a:p>
          <a:p>
            <a:pPr indent="-317500" lvl="1" marL="914400" rtl="0" algn="l">
              <a:spcBef>
                <a:spcPts val="0"/>
              </a:spcBef>
              <a:spcAft>
                <a:spcPts val="0"/>
              </a:spcAft>
              <a:buSzPts val="1400"/>
              <a:buChar char="○"/>
            </a:pPr>
            <a:r>
              <a:rPr lang="en" sz="1400"/>
              <a:t>Web Application</a:t>
            </a:r>
            <a:endParaRPr sz="1400"/>
          </a:p>
          <a:p>
            <a:pPr indent="-317500" lvl="2" marL="1371600" rtl="0" algn="l">
              <a:spcBef>
                <a:spcPts val="0"/>
              </a:spcBef>
              <a:spcAft>
                <a:spcPts val="0"/>
              </a:spcAft>
              <a:buSzPts val="1400"/>
              <a:buChar char="■"/>
            </a:pPr>
            <a:r>
              <a:rPr lang="en" sz="1400"/>
              <a:t>React</a:t>
            </a:r>
            <a:endParaRPr sz="1400"/>
          </a:p>
          <a:p>
            <a:pPr indent="-317500" lvl="2" marL="1371600" rtl="0" algn="l">
              <a:spcBef>
                <a:spcPts val="0"/>
              </a:spcBef>
              <a:spcAft>
                <a:spcPts val="0"/>
              </a:spcAft>
              <a:buSzPts val="1400"/>
              <a:buChar char="■"/>
            </a:pPr>
            <a:r>
              <a:rPr lang="en" sz="1400"/>
              <a:t>Jest</a:t>
            </a:r>
            <a:endParaRPr sz="1400"/>
          </a:p>
          <a:p>
            <a:pPr indent="-317500" lvl="1" marL="914400" rtl="0" algn="l">
              <a:spcBef>
                <a:spcPts val="0"/>
              </a:spcBef>
              <a:spcAft>
                <a:spcPts val="0"/>
              </a:spcAft>
              <a:buSzPts val="1400"/>
              <a:buChar char="○"/>
            </a:pPr>
            <a:r>
              <a:rPr lang="en" sz="1400"/>
              <a:t>Logic Server</a:t>
            </a:r>
            <a:endParaRPr sz="1400"/>
          </a:p>
          <a:p>
            <a:pPr indent="-317500" lvl="2" marL="1371600" rtl="0" algn="l">
              <a:spcBef>
                <a:spcPts val="0"/>
              </a:spcBef>
              <a:spcAft>
                <a:spcPts val="0"/>
              </a:spcAft>
              <a:buSzPts val="1400"/>
              <a:buChar char="■"/>
            </a:pPr>
            <a:r>
              <a:rPr lang="en" sz="1400"/>
              <a:t>Spring Server</a:t>
            </a:r>
            <a:endParaRPr sz="1400"/>
          </a:p>
          <a:p>
            <a:pPr indent="-317500" lvl="2" marL="1371600" rtl="0" algn="l">
              <a:spcBef>
                <a:spcPts val="0"/>
              </a:spcBef>
              <a:spcAft>
                <a:spcPts val="0"/>
              </a:spcAft>
              <a:buSzPts val="1400"/>
              <a:buChar char="■"/>
            </a:pPr>
            <a:r>
              <a:rPr lang="en" sz="1400"/>
              <a:t>Eclipse</a:t>
            </a:r>
            <a:endParaRPr sz="1400"/>
          </a:p>
          <a:p>
            <a:pPr indent="-317500" lvl="1" marL="914400" rtl="0" algn="l">
              <a:spcBef>
                <a:spcPts val="0"/>
              </a:spcBef>
              <a:spcAft>
                <a:spcPts val="0"/>
              </a:spcAft>
              <a:buSzPts val="1400"/>
              <a:buChar char="○"/>
            </a:pPr>
            <a:r>
              <a:rPr lang="en" sz="1400"/>
              <a:t>Hardware </a:t>
            </a:r>
            <a:endParaRPr sz="1400"/>
          </a:p>
          <a:p>
            <a:pPr indent="-317500" lvl="2" marL="1371600" rtl="0" algn="l">
              <a:spcBef>
                <a:spcPts val="0"/>
              </a:spcBef>
              <a:spcAft>
                <a:spcPts val="0"/>
              </a:spcAft>
              <a:buSzPts val="1400"/>
              <a:buChar char="■"/>
            </a:pPr>
            <a:r>
              <a:rPr lang="en" sz="1400"/>
              <a:t>VNC</a:t>
            </a:r>
            <a:endParaRPr sz="1400"/>
          </a:p>
          <a:p>
            <a:pPr indent="-317500" lvl="2" marL="1371600" rtl="0" algn="l">
              <a:spcBef>
                <a:spcPts val="0"/>
              </a:spcBef>
              <a:spcAft>
                <a:spcPts val="0"/>
              </a:spcAft>
              <a:buSzPts val="1400"/>
              <a:buChar char="■"/>
            </a:pPr>
            <a:r>
              <a:rPr lang="en" sz="1400"/>
              <a:t>Python</a:t>
            </a:r>
            <a:endParaRPr sz="1400"/>
          </a:p>
        </p:txBody>
      </p:sp>
      <p:sp>
        <p:nvSpPr>
          <p:cNvPr id="247" name="Google Shape;247;p30"/>
          <p:cNvSpPr txBox="1"/>
          <p:nvPr>
            <p:ph idx="12" type="sldNum"/>
          </p:nvPr>
        </p:nvSpPr>
        <p:spPr>
          <a:xfrm>
            <a:off x="7798442" y="4651200"/>
            <a:ext cx="12108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rPr>
              <a:t>s</a:t>
            </a:r>
            <a:r>
              <a:rPr lang="en">
                <a:solidFill>
                  <a:schemeClr val="dk1"/>
                </a:solidFill>
              </a:rPr>
              <a:t>ddec19-18</a:t>
            </a:r>
            <a:endParaRPr>
              <a:solidFill>
                <a:schemeClr val="dk1"/>
              </a:solidFill>
            </a:endParaRPr>
          </a:p>
          <a:p>
            <a:pPr indent="0" lvl="0" marL="0" rtl="0" algn="r">
              <a:spcBef>
                <a:spcPts val="0"/>
              </a:spcBef>
              <a:spcAft>
                <a:spcPts val="0"/>
              </a:spcAft>
              <a:buNone/>
            </a:pPr>
            <a:r>
              <a:rPr lang="en">
                <a:solidFill>
                  <a:schemeClr val="dk1"/>
                </a:solidFill>
              </a:rPr>
              <a:t>18</a:t>
            </a:r>
            <a:endParaRPr>
              <a:solidFill>
                <a:schemeClr val="dk1"/>
              </a:solidFill>
            </a:endParaRPr>
          </a:p>
        </p:txBody>
      </p:sp>
      <p:pic>
        <p:nvPicPr>
          <p:cNvPr id="248" name="Google Shape;248;p30"/>
          <p:cNvPicPr preferRelativeResize="0"/>
          <p:nvPr/>
        </p:nvPicPr>
        <p:blipFill>
          <a:blip r:embed="rId3">
            <a:alphaModFix/>
          </a:blip>
          <a:stretch>
            <a:fillRect/>
          </a:stretch>
        </p:blipFill>
        <p:spPr>
          <a:xfrm>
            <a:off x="2766775" y="3144825"/>
            <a:ext cx="1890676" cy="1692125"/>
          </a:xfrm>
          <a:prstGeom prst="rect">
            <a:avLst/>
          </a:prstGeom>
          <a:noFill/>
          <a:ln>
            <a:noFill/>
          </a:ln>
        </p:spPr>
      </p:pic>
      <p:pic>
        <p:nvPicPr>
          <p:cNvPr id="249" name="Google Shape;249;p30"/>
          <p:cNvPicPr preferRelativeResize="0"/>
          <p:nvPr/>
        </p:nvPicPr>
        <p:blipFill>
          <a:blip r:embed="rId4">
            <a:alphaModFix/>
          </a:blip>
          <a:stretch>
            <a:fillRect/>
          </a:stretch>
        </p:blipFill>
        <p:spPr>
          <a:xfrm>
            <a:off x="778851" y="3061062"/>
            <a:ext cx="1812975" cy="1488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Implementations</a:t>
            </a:r>
            <a:endParaRPr/>
          </a:p>
        </p:txBody>
      </p:sp>
      <p:sp>
        <p:nvSpPr>
          <p:cNvPr id="255" name="Google Shape;255;p31"/>
          <p:cNvSpPr txBox="1"/>
          <p:nvPr>
            <p:ph idx="1" type="body"/>
          </p:nvPr>
        </p:nvSpPr>
        <p:spPr>
          <a:xfrm>
            <a:off x="311700" y="1017800"/>
            <a:ext cx="8520600" cy="36705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Sensor hardware</a:t>
            </a:r>
            <a:endParaRPr sz="2400"/>
          </a:p>
          <a:p>
            <a:pPr indent="-381000" lvl="0" marL="457200" rtl="0" algn="l">
              <a:spcBef>
                <a:spcPts val="0"/>
              </a:spcBef>
              <a:spcAft>
                <a:spcPts val="0"/>
              </a:spcAft>
              <a:buSzPts val="2400"/>
              <a:buChar char="●"/>
            </a:pPr>
            <a:r>
              <a:rPr lang="en" sz="2400"/>
              <a:t>Logic Server</a:t>
            </a:r>
            <a:endParaRPr sz="2400"/>
          </a:p>
          <a:p>
            <a:pPr indent="-381000" lvl="1" marL="914400" rtl="0" algn="l">
              <a:spcBef>
                <a:spcPts val="0"/>
              </a:spcBef>
              <a:spcAft>
                <a:spcPts val="0"/>
              </a:spcAft>
              <a:buSzPts val="2400"/>
              <a:buChar char="○"/>
            </a:pPr>
            <a:r>
              <a:rPr lang="en" sz="2400"/>
              <a:t>Kitchen activities monitor.</a:t>
            </a:r>
            <a:endParaRPr sz="2400"/>
          </a:p>
          <a:p>
            <a:pPr indent="-381000" lvl="0" marL="457200" rtl="0" algn="l">
              <a:spcBef>
                <a:spcPts val="0"/>
              </a:spcBef>
              <a:spcAft>
                <a:spcPts val="0"/>
              </a:spcAft>
              <a:buSzPts val="2400"/>
              <a:buChar char="●"/>
            </a:pPr>
            <a:r>
              <a:rPr lang="en" sz="2400"/>
              <a:t>Web Application</a:t>
            </a:r>
            <a:endParaRPr sz="2400"/>
          </a:p>
        </p:txBody>
      </p:sp>
      <p:sp>
        <p:nvSpPr>
          <p:cNvPr id="256" name="Google Shape;256;p31"/>
          <p:cNvSpPr txBox="1"/>
          <p:nvPr>
            <p:ph idx="12" type="sldNum"/>
          </p:nvPr>
        </p:nvSpPr>
        <p:spPr>
          <a:xfrm>
            <a:off x="7376788" y="4651200"/>
            <a:ext cx="16323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19</a:t>
            </a:r>
            <a:endParaRPr/>
          </a:p>
        </p:txBody>
      </p:sp>
      <p:pic>
        <p:nvPicPr>
          <p:cNvPr id="257" name="Google Shape;257;p31"/>
          <p:cNvPicPr preferRelativeResize="0"/>
          <p:nvPr/>
        </p:nvPicPr>
        <p:blipFill>
          <a:blip r:embed="rId3">
            <a:alphaModFix/>
          </a:blip>
          <a:stretch>
            <a:fillRect/>
          </a:stretch>
        </p:blipFill>
        <p:spPr>
          <a:xfrm>
            <a:off x="5689875" y="410000"/>
            <a:ext cx="2442325" cy="33957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92" name="Google Shape;92;p1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Focus and Goal</a:t>
            </a:r>
            <a:endParaRPr sz="2400"/>
          </a:p>
          <a:p>
            <a:pPr indent="-381000" lvl="0" marL="457200" rtl="0" algn="l">
              <a:spcBef>
                <a:spcPts val="0"/>
              </a:spcBef>
              <a:spcAft>
                <a:spcPts val="0"/>
              </a:spcAft>
              <a:buSzPts val="2400"/>
              <a:buChar char="●"/>
            </a:pPr>
            <a:r>
              <a:rPr lang="en" sz="2400"/>
              <a:t>Research</a:t>
            </a:r>
            <a:endParaRPr sz="2400"/>
          </a:p>
          <a:p>
            <a:pPr indent="-381000" lvl="0" marL="457200" rtl="0" algn="l">
              <a:spcBef>
                <a:spcPts val="0"/>
              </a:spcBef>
              <a:spcAft>
                <a:spcPts val="0"/>
              </a:spcAft>
              <a:buSzPts val="2400"/>
              <a:buChar char="●"/>
            </a:pPr>
            <a:r>
              <a:rPr lang="en" sz="2400"/>
              <a:t>Plan and Progress</a:t>
            </a:r>
            <a:endParaRPr sz="2400"/>
          </a:p>
        </p:txBody>
      </p:sp>
      <p:sp>
        <p:nvSpPr>
          <p:cNvPr id="93" name="Google Shape;93;p14"/>
          <p:cNvSpPr txBox="1"/>
          <p:nvPr>
            <p:ph idx="12" type="sldNum"/>
          </p:nvPr>
        </p:nvSpPr>
        <p:spPr>
          <a:xfrm>
            <a:off x="7888468" y="4651200"/>
            <a:ext cx="11205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sddec19-18</a:t>
            </a:r>
            <a:endParaRPr/>
          </a:p>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2"/>
          <p:cNvSpPr txBox="1"/>
          <p:nvPr>
            <p:ph idx="12" type="sldNum"/>
          </p:nvPr>
        </p:nvSpPr>
        <p:spPr>
          <a:xfrm>
            <a:off x="7952219" y="4651200"/>
            <a:ext cx="10569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sddec19-18</a:t>
            </a:r>
            <a:endParaRPr/>
          </a:p>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263" name="Google Shape;263;p32"/>
          <p:cNvPicPr preferRelativeResize="0"/>
          <p:nvPr/>
        </p:nvPicPr>
        <p:blipFill>
          <a:blip r:embed="rId3">
            <a:alphaModFix/>
          </a:blip>
          <a:stretch>
            <a:fillRect/>
          </a:stretch>
        </p:blipFill>
        <p:spPr>
          <a:xfrm>
            <a:off x="913128" y="513638"/>
            <a:ext cx="7317725" cy="411622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Milestones</a:t>
            </a:r>
            <a:endParaRPr/>
          </a:p>
        </p:txBody>
      </p:sp>
      <p:sp>
        <p:nvSpPr>
          <p:cNvPr id="269" name="Google Shape;269;p33"/>
          <p:cNvSpPr txBox="1"/>
          <p:nvPr>
            <p:ph idx="12" type="sldNum"/>
          </p:nvPr>
        </p:nvSpPr>
        <p:spPr>
          <a:xfrm>
            <a:off x="7324112" y="4651200"/>
            <a:ext cx="16851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21</a:t>
            </a:r>
            <a:endParaRPr/>
          </a:p>
        </p:txBody>
      </p:sp>
      <p:sp>
        <p:nvSpPr>
          <p:cNvPr id="270" name="Google Shape;270;p3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Sensor</a:t>
            </a:r>
            <a:endParaRPr/>
          </a:p>
          <a:p>
            <a:pPr indent="-317500" lvl="1" marL="914400" rtl="0" algn="l">
              <a:spcBef>
                <a:spcPts val="0"/>
              </a:spcBef>
              <a:spcAft>
                <a:spcPts val="0"/>
              </a:spcAft>
              <a:buSzPts val="1400"/>
              <a:buChar char="○"/>
            </a:pPr>
            <a:r>
              <a:rPr lang="en"/>
              <a:t>Fixing current solution and test</a:t>
            </a:r>
            <a:endParaRPr/>
          </a:p>
          <a:p>
            <a:pPr indent="-317500" lvl="1" marL="914400" rtl="0" algn="l">
              <a:spcBef>
                <a:spcPts val="0"/>
              </a:spcBef>
              <a:spcAft>
                <a:spcPts val="0"/>
              </a:spcAft>
              <a:buSzPts val="1400"/>
              <a:buChar char="○"/>
            </a:pPr>
            <a:r>
              <a:rPr lang="en"/>
              <a:t>Research and implement a new wireless solution</a:t>
            </a:r>
            <a:endParaRPr/>
          </a:p>
          <a:p>
            <a:pPr indent="-317500" lvl="1" marL="914400" rtl="0" algn="l">
              <a:spcBef>
                <a:spcPts val="0"/>
              </a:spcBef>
              <a:spcAft>
                <a:spcPts val="0"/>
              </a:spcAft>
              <a:buSzPts val="1400"/>
              <a:buChar char="○"/>
            </a:pPr>
            <a:r>
              <a:rPr lang="en"/>
              <a:t>Implement it into testing environment</a:t>
            </a:r>
            <a:endParaRPr/>
          </a:p>
          <a:p>
            <a:pPr indent="-342900" lvl="0" marL="457200" rtl="0" algn="l">
              <a:spcBef>
                <a:spcPts val="0"/>
              </a:spcBef>
              <a:spcAft>
                <a:spcPts val="0"/>
              </a:spcAft>
              <a:buSzPts val="1800"/>
              <a:buChar char="●"/>
            </a:pPr>
            <a:r>
              <a:rPr lang="en"/>
              <a:t>Logic</a:t>
            </a:r>
            <a:endParaRPr/>
          </a:p>
          <a:p>
            <a:pPr indent="-317500" lvl="1" marL="914400" rtl="0" algn="l">
              <a:spcBef>
                <a:spcPts val="0"/>
              </a:spcBef>
              <a:spcAft>
                <a:spcPts val="0"/>
              </a:spcAft>
              <a:buSzPts val="1400"/>
              <a:buChar char="○"/>
            </a:pPr>
            <a:r>
              <a:rPr lang="en"/>
              <a:t>View raw in a human readable format</a:t>
            </a:r>
            <a:endParaRPr/>
          </a:p>
          <a:p>
            <a:pPr indent="-317500" lvl="1" marL="914400" rtl="0" algn="l">
              <a:spcBef>
                <a:spcPts val="0"/>
              </a:spcBef>
              <a:spcAft>
                <a:spcPts val="0"/>
              </a:spcAft>
              <a:buSzPts val="1400"/>
              <a:buChar char="○"/>
            </a:pPr>
            <a:r>
              <a:rPr lang="en"/>
              <a:t>Prediction for breakfast, lunch and dinner</a:t>
            </a:r>
            <a:endParaRPr/>
          </a:p>
          <a:p>
            <a:pPr indent="-342900" lvl="0" marL="457200" rtl="0" algn="l">
              <a:spcBef>
                <a:spcPts val="0"/>
              </a:spcBef>
              <a:spcAft>
                <a:spcPts val="0"/>
              </a:spcAft>
              <a:buSzPts val="1800"/>
              <a:buChar char="●"/>
            </a:pPr>
            <a:r>
              <a:rPr lang="en"/>
              <a:t>Web Application</a:t>
            </a:r>
            <a:endParaRPr/>
          </a:p>
          <a:p>
            <a:pPr indent="-317500" lvl="1" marL="914400" rtl="0" algn="l">
              <a:spcBef>
                <a:spcPts val="0"/>
              </a:spcBef>
              <a:spcAft>
                <a:spcPts val="0"/>
              </a:spcAft>
              <a:buSzPts val="1400"/>
              <a:buChar char="○"/>
            </a:pPr>
            <a:r>
              <a:rPr lang="en"/>
              <a:t>Displaying raw data</a:t>
            </a:r>
            <a:endParaRPr/>
          </a:p>
          <a:p>
            <a:pPr indent="-317500" lvl="1" marL="914400" rtl="0" algn="l">
              <a:spcBef>
                <a:spcPts val="0"/>
              </a:spcBef>
              <a:spcAft>
                <a:spcPts val="0"/>
              </a:spcAft>
              <a:buSzPts val="1400"/>
              <a:buChar char="○"/>
            </a:pPr>
            <a:r>
              <a:rPr lang="en"/>
              <a:t>Graphing data to make it more understandable</a:t>
            </a:r>
            <a:endParaRPr/>
          </a:p>
          <a:p>
            <a:pPr indent="-317500" lvl="1" marL="914400" rtl="0" algn="l">
              <a:spcBef>
                <a:spcPts val="0"/>
              </a:spcBef>
              <a:spcAft>
                <a:spcPts val="0"/>
              </a:spcAft>
              <a:buSzPts val="1400"/>
              <a:buChar char="○"/>
            </a:pPr>
            <a:r>
              <a:rPr lang="en"/>
              <a:t>Integrate logic assumptions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pic>
        <p:nvPicPr>
          <p:cNvPr id="275" name="Google Shape;275;p34"/>
          <p:cNvPicPr preferRelativeResize="0"/>
          <p:nvPr/>
        </p:nvPicPr>
        <p:blipFill>
          <a:blip r:embed="rId4">
            <a:alphaModFix/>
          </a:blip>
          <a:stretch>
            <a:fillRect/>
          </a:stretch>
        </p:blipFill>
        <p:spPr>
          <a:xfrm>
            <a:off x="0" y="0"/>
            <a:ext cx="9143993" cy="5143500"/>
          </a:xfrm>
          <a:prstGeom prst="rect">
            <a:avLst/>
          </a:prstGeom>
          <a:noFill/>
          <a:ln>
            <a:noFill/>
          </a:ln>
        </p:spPr>
      </p:pic>
      <p:sp>
        <p:nvSpPr>
          <p:cNvPr id="276" name="Google Shape;276;p34"/>
          <p:cNvSpPr txBox="1"/>
          <p:nvPr>
            <p:ph idx="12" type="sldNum"/>
          </p:nvPr>
        </p:nvSpPr>
        <p:spPr>
          <a:xfrm>
            <a:off x="8148575" y="4651200"/>
            <a:ext cx="860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rgbClr val="000000"/>
                </a:solidFill>
              </a:rPr>
              <a:t>s</a:t>
            </a:r>
            <a:r>
              <a:rPr lang="en">
                <a:solidFill>
                  <a:srgbClr val="000000"/>
                </a:solidFill>
              </a:rPr>
              <a:t>ddec19-18</a:t>
            </a:r>
            <a:endParaRPr>
              <a:solidFill>
                <a:srgbClr val="000000"/>
              </a:solidFill>
            </a:endParaRPr>
          </a:p>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77" name="Google Shape;277;p3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Milestones &amp; Schedule</a:t>
            </a:r>
            <a:endParaRPr/>
          </a:p>
          <a:p>
            <a:pPr indent="0" lvl="0" marL="0" rtl="0" algn="l">
              <a:spcBef>
                <a:spcPts val="0"/>
              </a:spcBef>
              <a:spcAft>
                <a:spcPts val="0"/>
              </a:spcAft>
              <a:buNone/>
            </a:pPr>
            <a:r>
              <a:t/>
            </a:r>
            <a:endParaRPr/>
          </a:p>
        </p:txBody>
      </p:sp>
      <p:sp>
        <p:nvSpPr>
          <p:cNvPr id="278" name="Google Shape;278;p34"/>
          <p:cNvSpPr txBox="1"/>
          <p:nvPr/>
        </p:nvSpPr>
        <p:spPr>
          <a:xfrm>
            <a:off x="8230625" y="2837100"/>
            <a:ext cx="669600" cy="214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Roboto"/>
                <a:ea typeface="Roboto"/>
                <a:cs typeface="Roboto"/>
                <a:sym typeface="Roboto"/>
              </a:rPr>
              <a:t>Nov 22</a:t>
            </a:r>
            <a:endParaRPr sz="8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3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Plan</a:t>
            </a:r>
            <a:endParaRPr/>
          </a:p>
        </p:txBody>
      </p:sp>
      <p:sp>
        <p:nvSpPr>
          <p:cNvPr id="284" name="Google Shape;284;p35"/>
          <p:cNvSpPr txBox="1"/>
          <p:nvPr>
            <p:ph idx="1" type="body"/>
          </p:nvPr>
        </p:nvSpPr>
        <p:spPr>
          <a:xfrm>
            <a:off x="311700" y="1017799"/>
            <a:ext cx="8520600" cy="34125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300"/>
              </a:spcBef>
              <a:spcAft>
                <a:spcPts val="0"/>
              </a:spcAft>
              <a:buSzPts val="2400"/>
              <a:buChar char="●"/>
            </a:pPr>
            <a:r>
              <a:rPr lang="en" sz="2400"/>
              <a:t>Sensor</a:t>
            </a:r>
            <a:endParaRPr sz="2400"/>
          </a:p>
          <a:p>
            <a:pPr indent="-342900" lvl="1" marL="914400" rtl="0" algn="l">
              <a:lnSpc>
                <a:spcPct val="100000"/>
              </a:lnSpc>
              <a:spcBef>
                <a:spcPts val="0"/>
              </a:spcBef>
              <a:spcAft>
                <a:spcPts val="0"/>
              </a:spcAft>
              <a:buSzPts val="1800"/>
              <a:buChar char="○"/>
            </a:pPr>
            <a:r>
              <a:rPr lang="en" sz="1800"/>
              <a:t>Unit testing with unittest</a:t>
            </a:r>
            <a:endParaRPr sz="1800"/>
          </a:p>
          <a:p>
            <a:pPr indent="-342900" lvl="1" marL="914400" rtl="0" algn="l">
              <a:lnSpc>
                <a:spcPct val="100000"/>
              </a:lnSpc>
              <a:spcBef>
                <a:spcPts val="0"/>
              </a:spcBef>
              <a:spcAft>
                <a:spcPts val="0"/>
              </a:spcAft>
              <a:buSzPts val="1800"/>
              <a:buFont typeface="Constantia"/>
              <a:buChar char="○"/>
            </a:pPr>
            <a:r>
              <a:rPr lang="en" sz="1800"/>
              <a:t>Testing the code using the prototype</a:t>
            </a:r>
            <a:endParaRPr sz="1800"/>
          </a:p>
          <a:p>
            <a:pPr indent="-381000" lvl="0" marL="457200" rtl="0" algn="l">
              <a:spcBef>
                <a:spcPts val="0"/>
              </a:spcBef>
              <a:spcAft>
                <a:spcPts val="0"/>
              </a:spcAft>
              <a:buSzPts val="2400"/>
              <a:buChar char="●"/>
            </a:pPr>
            <a:r>
              <a:rPr lang="en" sz="2400"/>
              <a:t>Logic Server</a:t>
            </a:r>
            <a:endParaRPr sz="2400"/>
          </a:p>
          <a:p>
            <a:pPr indent="-342900" lvl="1" marL="914400" rtl="0" algn="l">
              <a:spcBef>
                <a:spcPts val="0"/>
              </a:spcBef>
              <a:spcAft>
                <a:spcPts val="0"/>
              </a:spcAft>
              <a:buSzPts val="1800"/>
              <a:buChar char="○"/>
            </a:pPr>
            <a:r>
              <a:rPr lang="en" sz="1800"/>
              <a:t>JUnit Test (For Unit tests.)</a:t>
            </a:r>
            <a:endParaRPr sz="1800"/>
          </a:p>
          <a:p>
            <a:pPr indent="-342900" lvl="1" marL="914400" rtl="0" algn="l">
              <a:spcBef>
                <a:spcPts val="0"/>
              </a:spcBef>
              <a:spcAft>
                <a:spcPts val="0"/>
              </a:spcAft>
              <a:buSzPts val="1800"/>
              <a:buChar char="○"/>
            </a:pPr>
            <a:r>
              <a:rPr lang="en" sz="1800"/>
              <a:t>Mockito Test (For Integration Tests.)</a:t>
            </a:r>
            <a:endParaRPr sz="1800"/>
          </a:p>
          <a:p>
            <a:pPr indent="-381000" lvl="0" marL="457200" rtl="0" algn="l">
              <a:spcBef>
                <a:spcPts val="0"/>
              </a:spcBef>
              <a:spcAft>
                <a:spcPts val="0"/>
              </a:spcAft>
              <a:buSzPts val="2400"/>
              <a:buChar char="●"/>
            </a:pPr>
            <a:r>
              <a:rPr lang="en" sz="2400"/>
              <a:t>Web Application</a:t>
            </a:r>
            <a:endParaRPr sz="2400"/>
          </a:p>
          <a:p>
            <a:pPr indent="-342900" lvl="1" marL="914400" rtl="0" algn="l">
              <a:spcBef>
                <a:spcPts val="0"/>
              </a:spcBef>
              <a:spcAft>
                <a:spcPts val="0"/>
              </a:spcAft>
              <a:buSzPts val="1800"/>
              <a:buChar char="○"/>
            </a:pPr>
            <a:r>
              <a:rPr lang="en" sz="1800"/>
              <a:t>Unit Testing</a:t>
            </a:r>
            <a:endParaRPr sz="1800"/>
          </a:p>
          <a:p>
            <a:pPr indent="-342900" lvl="1" marL="914400" rtl="0" algn="l">
              <a:spcBef>
                <a:spcPts val="0"/>
              </a:spcBef>
              <a:spcAft>
                <a:spcPts val="0"/>
              </a:spcAft>
              <a:buSzPts val="1800"/>
              <a:buChar char="○"/>
            </a:pPr>
            <a:r>
              <a:rPr lang="en" sz="1800"/>
              <a:t>Acceptance &amp; Integration Tests</a:t>
            </a:r>
            <a:endParaRPr sz="1800"/>
          </a:p>
        </p:txBody>
      </p:sp>
      <p:sp>
        <p:nvSpPr>
          <p:cNvPr id="285" name="Google Shape;285;p35"/>
          <p:cNvSpPr txBox="1"/>
          <p:nvPr>
            <p:ph idx="12" type="sldNum"/>
          </p:nvPr>
        </p:nvSpPr>
        <p:spPr>
          <a:xfrm>
            <a:off x="7580515" y="4651200"/>
            <a:ext cx="14286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3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Status</a:t>
            </a:r>
            <a:endParaRPr/>
          </a:p>
        </p:txBody>
      </p:sp>
      <p:sp>
        <p:nvSpPr>
          <p:cNvPr id="291" name="Google Shape;291;p36"/>
          <p:cNvSpPr txBox="1"/>
          <p:nvPr>
            <p:ph idx="1" type="body"/>
          </p:nvPr>
        </p:nvSpPr>
        <p:spPr>
          <a:xfrm>
            <a:off x="311700" y="1017800"/>
            <a:ext cx="8317800" cy="355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Sensor Hardware</a:t>
            </a:r>
            <a:endParaRPr sz="2400"/>
          </a:p>
          <a:p>
            <a:pPr indent="-342900" lvl="1" marL="914400" rtl="0" algn="l">
              <a:spcBef>
                <a:spcPts val="0"/>
              </a:spcBef>
              <a:spcAft>
                <a:spcPts val="0"/>
              </a:spcAft>
              <a:buSzPts val="1800"/>
              <a:buChar char="○"/>
            </a:pPr>
            <a:r>
              <a:rPr lang="en" sz="1800"/>
              <a:t>Fixed previous solution</a:t>
            </a:r>
            <a:endParaRPr sz="1800"/>
          </a:p>
          <a:p>
            <a:pPr indent="-342900" lvl="1" marL="914400" rtl="0" algn="l">
              <a:spcBef>
                <a:spcPts val="0"/>
              </a:spcBef>
              <a:spcAft>
                <a:spcPts val="0"/>
              </a:spcAft>
              <a:buSzPts val="1800"/>
              <a:buChar char="○"/>
            </a:pPr>
            <a:r>
              <a:rPr lang="en" sz="1800"/>
              <a:t>Researched a wireless solution for next semester</a:t>
            </a:r>
            <a:endParaRPr sz="1800"/>
          </a:p>
          <a:p>
            <a:pPr indent="-381000" lvl="0" marL="457200" rtl="0" algn="l">
              <a:spcBef>
                <a:spcPts val="0"/>
              </a:spcBef>
              <a:spcAft>
                <a:spcPts val="0"/>
              </a:spcAft>
              <a:buSzPts val="2400"/>
              <a:buChar char="●"/>
            </a:pPr>
            <a:r>
              <a:rPr lang="en" sz="2400"/>
              <a:t>Logic Server</a:t>
            </a:r>
            <a:endParaRPr sz="2400"/>
          </a:p>
          <a:p>
            <a:pPr indent="-342900" lvl="1" marL="914400" rtl="0" algn="l">
              <a:spcBef>
                <a:spcPts val="0"/>
              </a:spcBef>
              <a:spcAft>
                <a:spcPts val="0"/>
              </a:spcAft>
              <a:buSzPts val="1800"/>
              <a:buChar char="○"/>
            </a:pPr>
            <a:r>
              <a:rPr lang="en" sz="1800"/>
              <a:t>Kitchen </a:t>
            </a:r>
            <a:r>
              <a:rPr lang="en" sz="1800"/>
              <a:t>activities monitor</a:t>
            </a:r>
            <a:endParaRPr sz="1800"/>
          </a:p>
          <a:p>
            <a:pPr indent="-342900" lvl="1" marL="914400" rtl="0" algn="l">
              <a:spcBef>
                <a:spcPts val="0"/>
              </a:spcBef>
              <a:spcAft>
                <a:spcPts val="0"/>
              </a:spcAft>
              <a:buSzPts val="1800"/>
              <a:buChar char="○"/>
            </a:pPr>
            <a:r>
              <a:rPr lang="en" sz="1800"/>
              <a:t>Meal prediction logic.</a:t>
            </a:r>
            <a:endParaRPr sz="1800"/>
          </a:p>
          <a:p>
            <a:pPr indent="-381000" lvl="0" marL="457200" rtl="0" algn="l">
              <a:spcBef>
                <a:spcPts val="0"/>
              </a:spcBef>
              <a:spcAft>
                <a:spcPts val="0"/>
              </a:spcAft>
              <a:buSzPts val="2400"/>
              <a:buChar char="●"/>
            </a:pPr>
            <a:r>
              <a:rPr lang="en" sz="2400"/>
              <a:t>Web Application</a:t>
            </a:r>
            <a:endParaRPr sz="2400"/>
          </a:p>
          <a:p>
            <a:pPr indent="-342900" lvl="1" marL="914400" rtl="0" algn="l">
              <a:spcBef>
                <a:spcPts val="0"/>
              </a:spcBef>
              <a:spcAft>
                <a:spcPts val="0"/>
              </a:spcAft>
              <a:buSzPts val="1800"/>
              <a:buChar char="○"/>
            </a:pPr>
            <a:r>
              <a:rPr lang="en" sz="1800"/>
              <a:t>Project bootstrapping</a:t>
            </a:r>
            <a:endParaRPr sz="1800"/>
          </a:p>
          <a:p>
            <a:pPr indent="-342900" lvl="1" marL="914400" rtl="0" algn="l">
              <a:spcBef>
                <a:spcPts val="0"/>
              </a:spcBef>
              <a:spcAft>
                <a:spcPts val="0"/>
              </a:spcAft>
              <a:buSzPts val="1800"/>
              <a:buChar char="○"/>
            </a:pPr>
            <a:r>
              <a:rPr lang="en" sz="1800"/>
              <a:t>Continuous integration workflow</a:t>
            </a:r>
            <a:endParaRPr sz="1800"/>
          </a:p>
          <a:p>
            <a:pPr indent="-342900" lvl="1" marL="914400" rtl="0" algn="l">
              <a:spcBef>
                <a:spcPts val="0"/>
              </a:spcBef>
              <a:spcAft>
                <a:spcPts val="0"/>
              </a:spcAft>
              <a:buSzPts val="1800"/>
              <a:buChar char="○"/>
            </a:pPr>
            <a:r>
              <a:rPr lang="en" sz="1800"/>
              <a:t>UX mockups being developed for next semester</a:t>
            </a:r>
            <a:endParaRPr sz="1800"/>
          </a:p>
        </p:txBody>
      </p:sp>
      <p:sp>
        <p:nvSpPr>
          <p:cNvPr id="292" name="Google Shape;292;p36"/>
          <p:cNvSpPr txBox="1"/>
          <p:nvPr>
            <p:ph idx="12" type="sldNum"/>
          </p:nvPr>
        </p:nvSpPr>
        <p:spPr>
          <a:xfrm>
            <a:off x="7741592" y="4651200"/>
            <a:ext cx="12675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 for next semester</a:t>
            </a:r>
            <a:endParaRPr/>
          </a:p>
        </p:txBody>
      </p:sp>
      <p:sp>
        <p:nvSpPr>
          <p:cNvPr id="298" name="Google Shape;298;p3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Sensor hardware</a:t>
            </a:r>
            <a:endParaRPr sz="2400"/>
          </a:p>
          <a:p>
            <a:pPr indent="-342900" lvl="1" marL="914400" rtl="0" algn="l">
              <a:spcBef>
                <a:spcPts val="0"/>
              </a:spcBef>
              <a:spcAft>
                <a:spcPts val="0"/>
              </a:spcAft>
              <a:buSzPts val="1800"/>
              <a:buChar char="○"/>
            </a:pPr>
            <a:r>
              <a:rPr lang="en" sz="1800"/>
              <a:t>Implement wireless solution into prototype</a:t>
            </a:r>
            <a:endParaRPr sz="1800"/>
          </a:p>
          <a:p>
            <a:pPr indent="-342900" lvl="1" marL="914400" rtl="0" algn="l">
              <a:spcBef>
                <a:spcPts val="0"/>
              </a:spcBef>
              <a:spcAft>
                <a:spcPts val="0"/>
              </a:spcAft>
              <a:buSzPts val="1800"/>
              <a:buChar char="○"/>
            </a:pPr>
            <a:r>
              <a:rPr lang="en" sz="1800"/>
              <a:t>Replace old solution with wireless</a:t>
            </a:r>
            <a:endParaRPr sz="1800"/>
          </a:p>
          <a:p>
            <a:pPr indent="-381000" lvl="0" marL="457200" rtl="0" algn="l">
              <a:spcBef>
                <a:spcPts val="0"/>
              </a:spcBef>
              <a:spcAft>
                <a:spcPts val="0"/>
              </a:spcAft>
              <a:buSzPts val="2400"/>
              <a:buChar char="●"/>
            </a:pPr>
            <a:r>
              <a:rPr lang="en" sz="2400"/>
              <a:t>Logic Server</a:t>
            </a:r>
            <a:endParaRPr sz="2400"/>
          </a:p>
          <a:p>
            <a:pPr indent="-342900" lvl="1" marL="914400" rtl="0" algn="l">
              <a:spcBef>
                <a:spcPts val="0"/>
              </a:spcBef>
              <a:spcAft>
                <a:spcPts val="0"/>
              </a:spcAft>
              <a:buSzPts val="1800"/>
              <a:buChar char="○"/>
            </a:pPr>
            <a:r>
              <a:rPr lang="en" sz="1800"/>
              <a:t>Make more survey to get detailed information for implementing logic.</a:t>
            </a:r>
            <a:endParaRPr sz="1800"/>
          </a:p>
          <a:p>
            <a:pPr indent="-342900" lvl="1" marL="914400" rtl="0" algn="l">
              <a:spcBef>
                <a:spcPts val="0"/>
              </a:spcBef>
              <a:spcAft>
                <a:spcPts val="0"/>
              </a:spcAft>
              <a:buSzPts val="1800"/>
              <a:buChar char="○"/>
            </a:pPr>
            <a:r>
              <a:rPr lang="en" sz="1800"/>
              <a:t>Better logic algorithm.</a:t>
            </a:r>
            <a:endParaRPr/>
          </a:p>
          <a:p>
            <a:pPr indent="-381000" lvl="0" marL="457200" rtl="0" algn="l">
              <a:spcBef>
                <a:spcPts val="0"/>
              </a:spcBef>
              <a:spcAft>
                <a:spcPts val="0"/>
              </a:spcAft>
              <a:buSzPts val="2400"/>
              <a:buChar char="●"/>
            </a:pPr>
            <a:r>
              <a:rPr lang="en" sz="2400"/>
              <a:t>Web Application</a:t>
            </a:r>
            <a:endParaRPr sz="2400"/>
          </a:p>
          <a:p>
            <a:pPr indent="-342900" lvl="1" marL="914400" rtl="0" algn="l">
              <a:spcBef>
                <a:spcPts val="0"/>
              </a:spcBef>
              <a:spcAft>
                <a:spcPts val="0"/>
              </a:spcAft>
              <a:buSzPts val="1800"/>
              <a:buChar char="○"/>
            </a:pPr>
            <a:r>
              <a:rPr lang="en" sz="1800"/>
              <a:t>Implement the UX mockups created this semester</a:t>
            </a:r>
            <a:endParaRPr sz="1800"/>
          </a:p>
          <a:p>
            <a:pPr indent="-342900" lvl="1" marL="914400" rtl="0" algn="l">
              <a:spcBef>
                <a:spcPts val="0"/>
              </a:spcBef>
              <a:spcAft>
                <a:spcPts val="0"/>
              </a:spcAft>
              <a:buSzPts val="1800"/>
              <a:buChar char="○"/>
            </a:pPr>
            <a:r>
              <a:rPr lang="en" sz="1800"/>
              <a:t>Integrate behavioral logic</a:t>
            </a:r>
            <a:endParaRPr sz="1800"/>
          </a:p>
          <a:p>
            <a:pPr indent="0" lvl="0" marL="457200" marR="0" rtl="0" algn="l">
              <a:lnSpc>
                <a:spcPct val="115000"/>
              </a:lnSpc>
              <a:spcBef>
                <a:spcPts val="1600"/>
              </a:spcBef>
              <a:spcAft>
                <a:spcPts val="0"/>
              </a:spcAft>
              <a:buNone/>
            </a:pPr>
            <a:r>
              <a:t/>
            </a:r>
            <a:endParaRPr sz="1800"/>
          </a:p>
          <a:p>
            <a:pPr indent="0" lvl="0" marL="457200" marR="0" rtl="0" algn="l">
              <a:lnSpc>
                <a:spcPct val="115000"/>
              </a:lnSpc>
              <a:spcBef>
                <a:spcPts val="1600"/>
              </a:spcBef>
              <a:spcAft>
                <a:spcPts val="1600"/>
              </a:spcAft>
              <a:buNone/>
            </a:pPr>
            <a:r>
              <a:t/>
            </a:r>
            <a:endParaRPr sz="1800"/>
          </a:p>
        </p:txBody>
      </p:sp>
      <p:sp>
        <p:nvSpPr>
          <p:cNvPr id="299" name="Google Shape;299;p37"/>
          <p:cNvSpPr txBox="1"/>
          <p:nvPr>
            <p:ph idx="12" type="sldNum"/>
          </p:nvPr>
        </p:nvSpPr>
        <p:spPr>
          <a:xfrm>
            <a:off x="7665791" y="4651200"/>
            <a:ext cx="13434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a:t>
            </a:r>
            <a:endParaRPr/>
          </a:p>
        </p:txBody>
      </p:sp>
      <p:sp>
        <p:nvSpPr>
          <p:cNvPr id="305" name="Google Shape;305;p38"/>
          <p:cNvSpPr txBox="1"/>
          <p:nvPr>
            <p:ph idx="1" type="body"/>
          </p:nvPr>
        </p:nvSpPr>
        <p:spPr>
          <a:xfrm>
            <a:off x="311700" y="1229875"/>
            <a:ext cx="39333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Helping </a:t>
            </a:r>
            <a:r>
              <a:rPr lang="en"/>
              <a:t>monitor</a:t>
            </a:r>
            <a:r>
              <a:rPr lang="en"/>
              <a:t> the health of senior citizens</a:t>
            </a:r>
            <a:endParaRPr/>
          </a:p>
          <a:p>
            <a:pPr indent="-342900" lvl="0" marL="457200" rtl="0" algn="l">
              <a:spcBef>
                <a:spcPts val="0"/>
              </a:spcBef>
              <a:spcAft>
                <a:spcPts val="0"/>
              </a:spcAft>
              <a:buSzPts val="1800"/>
              <a:buChar char="●"/>
            </a:pPr>
            <a:r>
              <a:rPr lang="en"/>
              <a:t>System addresses this by:</a:t>
            </a:r>
            <a:endParaRPr/>
          </a:p>
          <a:p>
            <a:pPr indent="-317500" lvl="1" marL="914400" rtl="0" algn="l">
              <a:spcBef>
                <a:spcPts val="0"/>
              </a:spcBef>
              <a:spcAft>
                <a:spcPts val="0"/>
              </a:spcAft>
              <a:buSzPts val="1400"/>
              <a:buChar char="○"/>
            </a:pPr>
            <a:r>
              <a:rPr lang="en"/>
              <a:t>Collecting data from the seniors’ homes</a:t>
            </a:r>
            <a:endParaRPr/>
          </a:p>
          <a:p>
            <a:pPr indent="-317500" lvl="1" marL="914400" rtl="0" algn="l">
              <a:spcBef>
                <a:spcPts val="0"/>
              </a:spcBef>
              <a:spcAft>
                <a:spcPts val="0"/>
              </a:spcAft>
              <a:buSzPts val="1400"/>
              <a:buChar char="○"/>
            </a:pPr>
            <a:r>
              <a:rPr lang="en"/>
              <a:t>Analyzing their behavior</a:t>
            </a:r>
            <a:endParaRPr/>
          </a:p>
          <a:p>
            <a:pPr indent="-317500" lvl="1" marL="914400" rtl="0" algn="l">
              <a:spcBef>
                <a:spcPts val="0"/>
              </a:spcBef>
              <a:spcAft>
                <a:spcPts val="0"/>
              </a:spcAft>
              <a:buSzPts val="1400"/>
              <a:buChar char="○"/>
            </a:pPr>
            <a:r>
              <a:rPr lang="en"/>
              <a:t>Displaying health information in a web application</a:t>
            </a:r>
            <a:endParaRPr/>
          </a:p>
        </p:txBody>
      </p:sp>
      <p:sp>
        <p:nvSpPr>
          <p:cNvPr id="306" name="Google Shape;306;p38"/>
          <p:cNvSpPr txBox="1"/>
          <p:nvPr>
            <p:ph idx="12" type="sldNum"/>
          </p:nvPr>
        </p:nvSpPr>
        <p:spPr>
          <a:xfrm>
            <a:off x="8063795" y="4651200"/>
            <a:ext cx="9453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fld id="{00000000-1234-1234-1234-123412341234}" type="slidenum">
              <a:rPr lang="en"/>
              <a:t>‹#›</a:t>
            </a:fld>
            <a:endParaRPr/>
          </a:p>
        </p:txBody>
      </p:sp>
      <p:pic>
        <p:nvPicPr>
          <p:cNvPr descr="Man and Woman Holding Wine Glasses" id="307" name="Google Shape;307;p38"/>
          <p:cNvPicPr preferRelativeResize="0"/>
          <p:nvPr/>
        </p:nvPicPr>
        <p:blipFill>
          <a:blip r:embed="rId3">
            <a:alphaModFix/>
          </a:blip>
          <a:stretch>
            <a:fillRect/>
          </a:stretch>
        </p:blipFill>
        <p:spPr>
          <a:xfrm>
            <a:off x="4440228" y="849800"/>
            <a:ext cx="4392074" cy="3041700"/>
          </a:xfrm>
          <a:prstGeom prst="rect">
            <a:avLst/>
          </a:prstGeom>
          <a:noFill/>
          <a:ln>
            <a:noFill/>
          </a:ln>
        </p:spPr>
      </p:pic>
      <p:sp>
        <p:nvSpPr>
          <p:cNvPr id="308" name="Google Shape;308;p38"/>
          <p:cNvSpPr txBox="1"/>
          <p:nvPr/>
        </p:nvSpPr>
        <p:spPr>
          <a:xfrm>
            <a:off x="8832300" y="3601175"/>
            <a:ext cx="413400" cy="21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Roboto"/>
                <a:ea typeface="Roboto"/>
                <a:cs typeface="Roboto"/>
                <a:sym typeface="Roboto"/>
              </a:rPr>
              <a:t>[14]</a:t>
            </a:r>
            <a:endParaRPr sz="8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3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14" name="Google Shape;314;p3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800">
                <a:solidFill>
                  <a:srgbClr val="000000"/>
                </a:solidFill>
              </a:rPr>
              <a:t>[1] Image from Guardians of the Grandparents</a:t>
            </a:r>
            <a:endParaRPr sz="800">
              <a:solidFill>
                <a:srgbClr val="000000"/>
              </a:solidFill>
            </a:endParaRPr>
          </a:p>
          <a:p>
            <a:pPr indent="0" lvl="0" marL="0" rtl="0" algn="l">
              <a:lnSpc>
                <a:spcPct val="100000"/>
              </a:lnSpc>
              <a:spcBef>
                <a:spcPts val="0"/>
              </a:spcBef>
              <a:spcAft>
                <a:spcPts val="0"/>
              </a:spcAft>
              <a:buNone/>
            </a:pPr>
            <a:r>
              <a:rPr lang="en" sz="800">
                <a:solidFill>
                  <a:srgbClr val="000000"/>
                </a:solidFill>
              </a:rPr>
              <a:t>[2] </a:t>
            </a:r>
            <a:r>
              <a:rPr lang="en" sz="800">
                <a:solidFill>
                  <a:srgbClr val="000000"/>
                </a:solidFill>
              </a:rPr>
              <a:t>https://www.purspective.com/curriculum/cost-management/</a:t>
            </a:r>
            <a:endParaRPr sz="800">
              <a:solidFill>
                <a:srgbClr val="000000"/>
              </a:solidFill>
            </a:endParaRPr>
          </a:p>
          <a:p>
            <a:pPr indent="0" lvl="0" marL="0" rtl="0" algn="l">
              <a:lnSpc>
                <a:spcPct val="100000"/>
              </a:lnSpc>
              <a:spcBef>
                <a:spcPts val="0"/>
              </a:spcBef>
              <a:spcAft>
                <a:spcPts val="0"/>
              </a:spcAft>
              <a:buNone/>
            </a:pPr>
            <a:r>
              <a:rPr lang="en" sz="800">
                <a:solidFill>
                  <a:srgbClr val="000000"/>
                </a:solidFill>
              </a:rPr>
              <a:t>[3] </a:t>
            </a:r>
            <a:r>
              <a:rPr lang="en" sz="800">
                <a:solidFill>
                  <a:srgbClr val="000000"/>
                </a:solidFill>
              </a:rPr>
              <a:t>http://clipart-library.com/clipart/8263.htm</a:t>
            </a:r>
            <a:endParaRPr sz="800">
              <a:solidFill>
                <a:srgbClr val="000000"/>
              </a:solidFill>
            </a:endParaRPr>
          </a:p>
          <a:p>
            <a:pPr indent="0" lvl="0" marL="0" rtl="0" algn="l">
              <a:lnSpc>
                <a:spcPct val="100000"/>
              </a:lnSpc>
              <a:spcBef>
                <a:spcPts val="0"/>
              </a:spcBef>
              <a:spcAft>
                <a:spcPts val="0"/>
              </a:spcAft>
              <a:buNone/>
            </a:pPr>
            <a:r>
              <a:rPr lang="en" sz="800">
                <a:solidFill>
                  <a:srgbClr val="000000"/>
                </a:solidFill>
              </a:rPr>
              <a:t>[4] https://ui-ex.com/images/boxes-clipart-packaging-3.png</a:t>
            </a:r>
            <a:endParaRPr sz="800">
              <a:solidFill>
                <a:srgbClr val="000000"/>
              </a:solidFill>
            </a:endParaRPr>
          </a:p>
          <a:p>
            <a:pPr indent="0" lvl="0" marL="0" rtl="0" algn="l">
              <a:lnSpc>
                <a:spcPct val="100000"/>
              </a:lnSpc>
              <a:spcBef>
                <a:spcPts val="0"/>
              </a:spcBef>
              <a:spcAft>
                <a:spcPts val="0"/>
              </a:spcAft>
              <a:buNone/>
            </a:pPr>
            <a:r>
              <a:rPr lang="en" sz="800">
                <a:solidFill>
                  <a:srgbClr val="000000"/>
                </a:solidFill>
              </a:rPr>
              <a:t>[5] </a:t>
            </a:r>
            <a:r>
              <a:rPr lang="en" sz="800">
                <a:solidFill>
                  <a:srgbClr val="000000"/>
                </a:solidFill>
              </a:rPr>
              <a:t> https://www.vitaltech.com/vitalcare-1</a:t>
            </a:r>
            <a:endParaRPr sz="800">
              <a:solidFill>
                <a:srgbClr val="000000"/>
              </a:solidFill>
            </a:endParaRPr>
          </a:p>
          <a:p>
            <a:pPr indent="0" lvl="0" marL="0" rtl="0" algn="l">
              <a:lnSpc>
                <a:spcPct val="100000"/>
              </a:lnSpc>
              <a:spcBef>
                <a:spcPts val="0"/>
              </a:spcBef>
              <a:spcAft>
                <a:spcPts val="0"/>
              </a:spcAft>
              <a:buNone/>
            </a:pPr>
            <a:r>
              <a:rPr lang="en" sz="800">
                <a:solidFill>
                  <a:srgbClr val="000000"/>
                </a:solidFill>
              </a:rPr>
              <a:t>[6] </a:t>
            </a:r>
            <a:r>
              <a:rPr lang="en" sz="800">
                <a:solidFill>
                  <a:srgbClr val="000000"/>
                </a:solidFill>
              </a:rPr>
              <a:t>https://www.pinclipart.com/maxpin/xmwJmo/</a:t>
            </a:r>
            <a:endParaRPr sz="800">
              <a:solidFill>
                <a:srgbClr val="000000"/>
              </a:solidFill>
            </a:endParaRPr>
          </a:p>
          <a:p>
            <a:pPr indent="0" lvl="0" marL="0" rtl="0" algn="l">
              <a:lnSpc>
                <a:spcPct val="100000"/>
              </a:lnSpc>
              <a:spcBef>
                <a:spcPts val="0"/>
              </a:spcBef>
              <a:spcAft>
                <a:spcPts val="0"/>
              </a:spcAft>
              <a:buNone/>
            </a:pPr>
            <a:r>
              <a:rPr lang="en" sz="800">
                <a:solidFill>
                  <a:srgbClr val="000000"/>
                </a:solidFill>
              </a:rPr>
              <a:t>[7] </a:t>
            </a:r>
            <a:r>
              <a:rPr lang="en" sz="800">
                <a:solidFill>
                  <a:srgbClr val="000000"/>
                </a:solidFill>
              </a:rPr>
              <a:t>https://www.kisspng.com/png-failover-virtual-private-network-computer-icons-re-1209842/preview.html</a:t>
            </a:r>
            <a:endParaRPr sz="800">
              <a:solidFill>
                <a:srgbClr val="000000"/>
              </a:solidFill>
            </a:endParaRPr>
          </a:p>
          <a:p>
            <a:pPr indent="0" lvl="0" marL="0" rtl="0" algn="l">
              <a:spcBef>
                <a:spcPts val="0"/>
              </a:spcBef>
              <a:spcAft>
                <a:spcPts val="0"/>
              </a:spcAft>
              <a:buNone/>
            </a:pPr>
            <a:r>
              <a:rPr lang="en" sz="800">
                <a:solidFill>
                  <a:srgbClr val="000000"/>
                </a:solidFill>
              </a:rPr>
              <a:t>[8] https://www.mouser.com/images/marketingid/2016/img/169604838_TexasInstruments_CC1350STKUSSensorTagDevelopmentKit.png</a:t>
            </a:r>
            <a:endParaRPr sz="800">
              <a:solidFill>
                <a:srgbClr val="000000"/>
              </a:solidFill>
            </a:endParaRPr>
          </a:p>
          <a:p>
            <a:pPr indent="0" lvl="0" marL="0" rtl="0" algn="l">
              <a:spcBef>
                <a:spcPts val="0"/>
              </a:spcBef>
              <a:spcAft>
                <a:spcPts val="0"/>
              </a:spcAft>
              <a:buNone/>
            </a:pPr>
            <a:r>
              <a:rPr lang="en" sz="800">
                <a:solidFill>
                  <a:srgbClr val="000000"/>
                </a:solidFill>
              </a:rPr>
              <a:t>[9] </a:t>
            </a:r>
            <a:r>
              <a:rPr lang="en" sz="800">
                <a:solidFill>
                  <a:srgbClr val="000000"/>
                </a:solidFill>
              </a:rPr>
              <a:t>http://www.wikiwand.com/en/Conditional_(computer_programming)</a:t>
            </a:r>
            <a:endParaRPr sz="800">
              <a:solidFill>
                <a:srgbClr val="000000"/>
              </a:solidFill>
            </a:endParaRPr>
          </a:p>
          <a:p>
            <a:pPr indent="0" lvl="0" marL="0" rtl="0" algn="l">
              <a:spcBef>
                <a:spcPts val="0"/>
              </a:spcBef>
              <a:spcAft>
                <a:spcPts val="0"/>
              </a:spcAft>
              <a:buNone/>
            </a:pPr>
            <a:r>
              <a:rPr lang="en" sz="800">
                <a:solidFill>
                  <a:srgbClr val="000000"/>
                </a:solidFill>
              </a:rPr>
              <a:t>[10] </a:t>
            </a:r>
            <a:r>
              <a:rPr lang="en" sz="800">
                <a:solidFill>
                  <a:srgbClr val="000000"/>
                </a:solidFill>
              </a:rPr>
              <a:t>https://daproim.com/web-application-development/</a:t>
            </a:r>
            <a:endParaRPr sz="800">
              <a:solidFill>
                <a:srgbClr val="000000"/>
              </a:solidFill>
            </a:endParaRPr>
          </a:p>
          <a:p>
            <a:pPr indent="0" lvl="0" marL="0" rtl="0" algn="l">
              <a:spcBef>
                <a:spcPts val="0"/>
              </a:spcBef>
              <a:spcAft>
                <a:spcPts val="0"/>
              </a:spcAft>
              <a:buNone/>
            </a:pPr>
            <a:r>
              <a:rPr lang="en" sz="800">
                <a:solidFill>
                  <a:srgbClr val="000000"/>
                </a:solidFill>
              </a:rPr>
              <a:t>[11] https://aws.amazon.com/ec2/pricing/on-demand/</a:t>
            </a:r>
            <a:endParaRPr sz="800">
              <a:solidFill>
                <a:srgbClr val="000000"/>
              </a:solidFill>
            </a:endParaRPr>
          </a:p>
          <a:p>
            <a:pPr indent="0" lvl="0" marL="0" rtl="0" algn="l">
              <a:spcBef>
                <a:spcPts val="0"/>
              </a:spcBef>
              <a:spcAft>
                <a:spcPts val="0"/>
              </a:spcAft>
              <a:buNone/>
            </a:pPr>
            <a:r>
              <a:rPr lang="en" sz="800">
                <a:solidFill>
                  <a:srgbClr val="000000"/>
                </a:solidFill>
              </a:rPr>
              <a:t>[12] https://aws.amazon.com/rds/mysql/pricing/</a:t>
            </a:r>
            <a:endParaRPr sz="800">
              <a:solidFill>
                <a:srgbClr val="000000"/>
              </a:solidFill>
            </a:endParaRPr>
          </a:p>
          <a:p>
            <a:pPr indent="0" lvl="0" marL="0" rtl="0" algn="l">
              <a:spcBef>
                <a:spcPts val="0"/>
              </a:spcBef>
              <a:spcAft>
                <a:spcPts val="0"/>
              </a:spcAft>
              <a:buNone/>
            </a:pPr>
            <a:r>
              <a:rPr lang="en" sz="800">
                <a:solidFill>
                  <a:srgbClr val="000000"/>
                </a:solidFill>
              </a:rPr>
              <a:t>[13] https://aws.amazon.com/s3/pricing/</a:t>
            </a:r>
            <a:endParaRPr sz="800">
              <a:solidFill>
                <a:srgbClr val="000000"/>
              </a:solidFill>
            </a:endParaRPr>
          </a:p>
          <a:p>
            <a:pPr indent="0" lvl="0" marL="0" rtl="0" algn="l">
              <a:spcBef>
                <a:spcPts val="0"/>
              </a:spcBef>
              <a:spcAft>
                <a:spcPts val="0"/>
              </a:spcAft>
              <a:buNone/>
            </a:pPr>
            <a:r>
              <a:rPr lang="en" sz="800">
                <a:solidFill>
                  <a:srgbClr val="000000"/>
                </a:solidFill>
              </a:rPr>
              <a:t>[14] </a:t>
            </a:r>
            <a:r>
              <a:rPr lang="en" sz="800">
                <a:solidFill>
                  <a:srgbClr val="000000"/>
                </a:solidFill>
                <a:uFill>
                  <a:noFill/>
                </a:uFill>
                <a:hlinkClick r:id="rId3"/>
              </a:rPr>
              <a:t>https://images.pexels.com/photos/1418355/pexels-photo-1418355.jpeg?cs=srgb&amp;dl=adult-casual-chef-1418355.jpg&amp;fm=jpg</a:t>
            </a:r>
            <a:endParaRPr sz="800">
              <a:solidFill>
                <a:srgbClr val="000000"/>
              </a:solidFill>
            </a:endParaRPr>
          </a:p>
          <a:p>
            <a:pPr indent="0" lvl="0" marL="0" rtl="0" algn="l">
              <a:spcBef>
                <a:spcPts val="0"/>
              </a:spcBef>
              <a:spcAft>
                <a:spcPts val="0"/>
              </a:spcAft>
              <a:buNone/>
            </a:pPr>
            <a:r>
              <a:rPr lang="en" sz="800">
                <a:solidFill>
                  <a:srgbClr val="000000"/>
                </a:solidFill>
              </a:rPr>
              <a:t>[15] </a:t>
            </a:r>
            <a:r>
              <a:rPr lang="en" sz="800">
                <a:solidFill>
                  <a:srgbClr val="000000"/>
                </a:solidFill>
                <a:uFill>
                  <a:noFill/>
                </a:uFill>
                <a:latin typeface="Arial"/>
                <a:ea typeface="Arial"/>
                <a:cs typeface="Arial"/>
                <a:sym typeface="Arial"/>
                <a:hlinkClick r:id="rId4"/>
              </a:rPr>
              <a:t>http://instrument-works.com/sensortag-2-0-now-compatible-with-dataworks/</a:t>
            </a:r>
            <a:endParaRPr sz="800">
              <a:solidFill>
                <a:srgbClr val="000000"/>
              </a:solidFill>
            </a:endParaRPr>
          </a:p>
          <a:p>
            <a:pPr indent="0" lvl="0" marL="0" rtl="0" algn="l">
              <a:spcBef>
                <a:spcPts val="0"/>
              </a:spcBef>
              <a:spcAft>
                <a:spcPts val="0"/>
              </a:spcAft>
              <a:buNone/>
            </a:pPr>
            <a:r>
              <a:rPr lang="en" sz="800">
                <a:solidFill>
                  <a:srgbClr val="000000"/>
                </a:solidFill>
              </a:rPr>
              <a:t>[16] </a:t>
            </a:r>
            <a:r>
              <a:rPr lang="en" sz="800">
                <a:solidFill>
                  <a:srgbClr val="000000"/>
                </a:solidFill>
                <a:uFill>
                  <a:noFill/>
                </a:uFill>
                <a:latin typeface="Arial"/>
                <a:ea typeface="Arial"/>
                <a:cs typeface="Arial"/>
                <a:sym typeface="Arial"/>
                <a:hlinkClick r:id="rId5"/>
              </a:rPr>
              <a:t>https://shop.pimoroni.com/products/raspberry-pi-zero-w</a:t>
            </a:r>
            <a:endParaRPr sz="800">
              <a:solidFill>
                <a:srgbClr val="000000"/>
              </a:solidFill>
            </a:endParaRPr>
          </a:p>
          <a:p>
            <a:pPr indent="0" lvl="0" marL="0" rtl="0" algn="l">
              <a:spcBef>
                <a:spcPts val="0"/>
              </a:spcBef>
              <a:spcAft>
                <a:spcPts val="0"/>
              </a:spcAft>
              <a:buNone/>
            </a:pPr>
            <a:r>
              <a:rPr lang="en" sz="800">
                <a:solidFill>
                  <a:srgbClr val="000000"/>
                </a:solidFill>
              </a:rPr>
              <a:t>[17] </a:t>
            </a:r>
            <a:r>
              <a:rPr lang="en" sz="800">
                <a:solidFill>
                  <a:srgbClr val="000000"/>
                </a:solidFill>
                <a:uFill>
                  <a:noFill/>
                </a:uFill>
                <a:latin typeface="Arial"/>
                <a:ea typeface="Arial"/>
                <a:cs typeface="Arial"/>
                <a:sym typeface="Arial"/>
                <a:hlinkClick r:id="rId6"/>
              </a:rPr>
              <a:t>https://www.digikey.com/product-detail/en/texas-instruments/CC1350STKEU/296-45490-ND/6821172</a:t>
            </a:r>
            <a:endParaRPr sz="800">
              <a:solidFill>
                <a:srgbClr val="000000"/>
              </a:solidFill>
            </a:endParaRPr>
          </a:p>
          <a:p>
            <a:pPr indent="0" lvl="0" marL="0" rtl="0" algn="l">
              <a:spcBef>
                <a:spcPts val="0"/>
              </a:spcBef>
              <a:spcAft>
                <a:spcPts val="0"/>
              </a:spcAft>
              <a:buNone/>
            </a:pPr>
            <a:r>
              <a:rPr lang="en" sz="800">
                <a:solidFill>
                  <a:srgbClr val="000000"/>
                </a:solidFill>
              </a:rPr>
              <a:t>[18] </a:t>
            </a:r>
            <a:r>
              <a:rPr lang="en" sz="800">
                <a:solidFill>
                  <a:srgbClr val="000000"/>
                </a:solidFill>
                <a:uFill>
                  <a:noFill/>
                </a:uFill>
                <a:latin typeface="Arial"/>
                <a:ea typeface="Arial"/>
                <a:cs typeface="Arial"/>
                <a:sym typeface="Arial"/>
                <a:hlinkClick r:id="rId7"/>
              </a:rPr>
              <a:t>http://www.ti.com/tools-software/sensortag.html</a:t>
            </a:r>
            <a:endParaRPr sz="800">
              <a:solidFill>
                <a:srgbClr val="000000"/>
              </a:solidFill>
            </a:endParaRPr>
          </a:p>
          <a:p>
            <a:pPr indent="0" lvl="0" marL="0" rtl="0" algn="l">
              <a:spcBef>
                <a:spcPts val="0"/>
              </a:spcBef>
              <a:spcAft>
                <a:spcPts val="0"/>
              </a:spcAft>
              <a:buNone/>
            </a:pPr>
            <a:r>
              <a:rPr lang="en" sz="800">
                <a:solidFill>
                  <a:srgbClr val="000000"/>
                </a:solidFill>
              </a:rPr>
              <a:t>[19] https://encrypted-tbn0.gstatic.com/images?q=tbn:ANd9GcRGuoB0k5AuX1-Mi01Wp7_WY6LyHMrLxK-NfOtstDsptBZORMHADA</a:t>
            </a:r>
            <a:endParaRPr sz="800">
              <a:solidFill>
                <a:srgbClr val="000000"/>
              </a:solidFill>
            </a:endParaRPr>
          </a:p>
          <a:p>
            <a:pPr indent="0" lvl="0" marL="0" rtl="0" algn="l">
              <a:spcBef>
                <a:spcPts val="0"/>
              </a:spcBef>
              <a:spcAft>
                <a:spcPts val="0"/>
              </a:spcAft>
              <a:buNone/>
            </a:pPr>
            <a:r>
              <a:rPr lang="en" sz="800">
                <a:solidFill>
                  <a:srgbClr val="000000"/>
                </a:solidFill>
              </a:rPr>
              <a:t>[20] https://i.ya-webdesign.com//images/extinguisher-clipart-chlorofluorocarbon-5.png</a:t>
            </a:r>
            <a:endParaRPr sz="800">
              <a:solidFill>
                <a:srgbClr val="000000"/>
              </a:solidFill>
            </a:endParaRPr>
          </a:p>
          <a:p>
            <a:pPr indent="0" lvl="0" marL="0" rtl="0" algn="l">
              <a:spcBef>
                <a:spcPts val="0"/>
              </a:spcBef>
              <a:spcAft>
                <a:spcPts val="0"/>
              </a:spcAft>
              <a:buNone/>
            </a:pPr>
            <a:r>
              <a:rPr lang="en" sz="800">
                <a:solidFill>
                  <a:srgbClr val="000000"/>
                </a:solidFill>
              </a:rPr>
              <a:t>[21] https://www.tp-link.com/us/products/details/cat-5516_HS110.html</a:t>
            </a:r>
            <a:endParaRPr sz="800">
              <a:solidFill>
                <a:srgbClr val="000000"/>
              </a:solidFill>
            </a:endParaRPr>
          </a:p>
          <a:p>
            <a:pPr indent="0" lvl="0" marL="0" rtl="0" algn="l">
              <a:spcBef>
                <a:spcPts val="0"/>
              </a:spcBef>
              <a:spcAft>
                <a:spcPts val="0"/>
              </a:spcAft>
              <a:buNone/>
            </a:pPr>
            <a:r>
              <a:rPr lang="en" sz="800">
                <a:solidFill>
                  <a:srgbClr val="000000"/>
                </a:solidFill>
              </a:rPr>
              <a:t>[22] http://clipart-library.com/image_gallery/15754.png</a:t>
            </a:r>
            <a:endParaRPr sz="800">
              <a:solidFill>
                <a:srgbClr val="000000"/>
              </a:solidFill>
            </a:endParaRPr>
          </a:p>
          <a:p>
            <a:pPr indent="0" lvl="0" marL="0" rtl="0" algn="l">
              <a:spcBef>
                <a:spcPts val="0"/>
              </a:spcBef>
              <a:spcAft>
                <a:spcPts val="0"/>
              </a:spcAft>
              <a:buNone/>
            </a:pPr>
            <a:r>
              <a:rPr lang="en" sz="800">
                <a:solidFill>
                  <a:srgbClr val="000000"/>
                </a:solidFill>
              </a:rPr>
              <a:t>[23] https://www.kisspng.com/png-human-brain-artificial-intelligence-machine-learni-5781624/download-png.html</a:t>
            </a:r>
            <a:endParaRPr sz="800">
              <a:solidFill>
                <a:srgbClr val="000000"/>
              </a:solidFill>
            </a:endParaRPr>
          </a:p>
        </p:txBody>
      </p:sp>
      <p:sp>
        <p:nvSpPr>
          <p:cNvPr id="315" name="Google Shape;315;p39"/>
          <p:cNvSpPr txBox="1"/>
          <p:nvPr>
            <p:ph idx="12" type="sldNum"/>
          </p:nvPr>
        </p:nvSpPr>
        <p:spPr>
          <a:xfrm>
            <a:off x="7812668" y="4651200"/>
            <a:ext cx="11964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27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0"/>
          <p:cNvSpPr txBox="1"/>
          <p:nvPr>
            <p:ph type="title"/>
          </p:nvPr>
        </p:nvSpPr>
        <p:spPr>
          <a:xfrm>
            <a:off x="0" y="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Appendix A</a:t>
            </a:r>
            <a:endParaRPr/>
          </a:p>
        </p:txBody>
      </p:sp>
      <p:sp>
        <p:nvSpPr>
          <p:cNvPr id="321" name="Google Shape;321;p4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22" name="Google Shape;322;p4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3" name="Google Shape;323;p40" title="Points scored"/>
          <p:cNvPicPr preferRelativeResize="0"/>
          <p:nvPr/>
        </p:nvPicPr>
        <p:blipFill>
          <a:blip r:embed="rId3">
            <a:alphaModFix/>
          </a:blip>
          <a:stretch>
            <a:fillRect/>
          </a:stretch>
        </p:blipFill>
        <p:spPr>
          <a:xfrm>
            <a:off x="0" y="607800"/>
            <a:ext cx="9144000" cy="4535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Focus &amp; Goal</a:t>
            </a:r>
            <a:endParaRPr/>
          </a:p>
        </p:txBody>
      </p:sp>
      <p:sp>
        <p:nvSpPr>
          <p:cNvPr id="99" name="Google Shape;99;p15"/>
          <p:cNvSpPr txBox="1"/>
          <p:nvPr>
            <p:ph idx="12" type="sldNum"/>
          </p:nvPr>
        </p:nvSpPr>
        <p:spPr>
          <a:xfrm>
            <a:off x="7523664" y="4651200"/>
            <a:ext cx="14856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sddec19-18</a:t>
            </a:r>
            <a:endParaRPr/>
          </a:p>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105" name="Google Shape;105;p16"/>
          <p:cNvSpPr txBox="1"/>
          <p:nvPr>
            <p:ph idx="1" type="body"/>
          </p:nvPr>
        </p:nvSpPr>
        <p:spPr>
          <a:xfrm>
            <a:off x="311700" y="1210125"/>
            <a:ext cx="50727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How can senior citizens stay in their homes longer?</a:t>
            </a:r>
            <a:endParaRPr/>
          </a:p>
        </p:txBody>
      </p:sp>
      <p:pic>
        <p:nvPicPr>
          <p:cNvPr id="106" name="Google Shape;106;p16"/>
          <p:cNvPicPr preferRelativeResize="0"/>
          <p:nvPr/>
        </p:nvPicPr>
        <p:blipFill>
          <a:blip r:embed="rId4">
            <a:alphaModFix/>
          </a:blip>
          <a:stretch>
            <a:fillRect/>
          </a:stretch>
        </p:blipFill>
        <p:spPr>
          <a:xfrm>
            <a:off x="5384400" y="793650"/>
            <a:ext cx="3447798" cy="2298524"/>
          </a:xfrm>
          <a:prstGeom prst="rect">
            <a:avLst/>
          </a:prstGeom>
          <a:noFill/>
          <a:ln>
            <a:noFill/>
          </a:ln>
        </p:spPr>
      </p:pic>
      <p:sp>
        <p:nvSpPr>
          <p:cNvPr id="107" name="Google Shape;107;p16"/>
          <p:cNvSpPr txBox="1"/>
          <p:nvPr>
            <p:ph idx="12" type="sldNum"/>
          </p:nvPr>
        </p:nvSpPr>
        <p:spPr>
          <a:xfrm>
            <a:off x="8150321" y="4651200"/>
            <a:ext cx="8589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sddec19-18</a:t>
            </a:r>
            <a:endParaRPr/>
          </a:p>
          <a:p>
            <a:pPr indent="0" lvl="0" marL="0" rtl="0" algn="r">
              <a:spcBef>
                <a:spcPts val="0"/>
              </a:spcBef>
              <a:spcAft>
                <a:spcPts val="0"/>
              </a:spcAft>
              <a:buNone/>
            </a:pPr>
            <a:r>
              <a:rPr lang="en"/>
              <a:t>4</a:t>
            </a:r>
            <a:endParaRPr/>
          </a:p>
        </p:txBody>
      </p:sp>
      <p:pic>
        <p:nvPicPr>
          <p:cNvPr id="108" name="Google Shape;108;p16"/>
          <p:cNvPicPr preferRelativeResize="0"/>
          <p:nvPr/>
        </p:nvPicPr>
        <p:blipFill>
          <a:blip r:embed="rId5">
            <a:alphaModFix/>
          </a:blip>
          <a:stretch>
            <a:fillRect/>
          </a:stretch>
        </p:blipFill>
        <p:spPr>
          <a:xfrm>
            <a:off x="5384400" y="410011"/>
            <a:ext cx="3447801" cy="4048990"/>
          </a:xfrm>
          <a:prstGeom prst="rect">
            <a:avLst/>
          </a:prstGeom>
          <a:noFill/>
          <a:ln>
            <a:noFill/>
          </a:ln>
        </p:spPr>
      </p:pic>
      <p:sp>
        <p:nvSpPr>
          <p:cNvPr id="109" name="Google Shape;109;p16"/>
          <p:cNvSpPr txBox="1"/>
          <p:nvPr/>
        </p:nvSpPr>
        <p:spPr>
          <a:xfrm>
            <a:off x="8832200" y="3674888"/>
            <a:ext cx="533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Roboto"/>
                <a:ea typeface="Roboto"/>
                <a:cs typeface="Roboto"/>
                <a:sym typeface="Roboto"/>
              </a:rPr>
              <a:t>[1]</a:t>
            </a:r>
            <a:endParaRPr sz="8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 Groups</a:t>
            </a:r>
            <a:endParaRPr/>
          </a:p>
        </p:txBody>
      </p:sp>
      <p:sp>
        <p:nvSpPr>
          <p:cNvPr id="115" name="Google Shape;115;p17"/>
          <p:cNvSpPr txBox="1"/>
          <p:nvPr>
            <p:ph idx="12" type="sldNum"/>
          </p:nvPr>
        </p:nvSpPr>
        <p:spPr>
          <a:xfrm>
            <a:off x="8011645" y="4651200"/>
            <a:ext cx="9975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rPr>
              <a:t>sddec19-18</a:t>
            </a:r>
            <a:endParaRPr>
              <a:solidFill>
                <a:schemeClr val="dk1"/>
              </a:solidFill>
            </a:endParaRPr>
          </a:p>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sp>
        <p:nvSpPr>
          <p:cNvPr id="116" name="Google Shape;116;p17"/>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utonomous Animals</a:t>
            </a:r>
            <a:endParaRPr/>
          </a:p>
          <a:p>
            <a:pPr indent="-317500" lvl="0" marL="457200" rtl="0" algn="l">
              <a:spcBef>
                <a:spcPts val="1600"/>
              </a:spcBef>
              <a:spcAft>
                <a:spcPts val="0"/>
              </a:spcAft>
              <a:buSzPts val="1400"/>
              <a:buChar char="●"/>
            </a:pPr>
            <a:r>
              <a:rPr lang="en"/>
              <a:t>Built the initial system prototype for collecting kitchen usage data</a:t>
            </a:r>
            <a:endParaRPr/>
          </a:p>
          <a:p>
            <a:pPr indent="-317500" lvl="0" marL="457200" rtl="0" algn="l">
              <a:spcBef>
                <a:spcPts val="0"/>
              </a:spcBef>
              <a:spcAft>
                <a:spcPts val="0"/>
              </a:spcAft>
              <a:buSzPts val="1400"/>
              <a:buChar char="●"/>
            </a:pPr>
            <a:r>
              <a:rPr lang="en"/>
              <a:t>Ran into a number of issues reliably collecting kitchen data</a:t>
            </a:r>
            <a:endParaRPr/>
          </a:p>
          <a:p>
            <a:pPr indent="0" lvl="0" marL="0" rtl="0" algn="l">
              <a:spcBef>
                <a:spcPts val="1600"/>
              </a:spcBef>
              <a:spcAft>
                <a:spcPts val="1600"/>
              </a:spcAft>
              <a:buNone/>
            </a:pPr>
            <a:r>
              <a:t/>
            </a:r>
            <a:endParaRPr/>
          </a:p>
        </p:txBody>
      </p:sp>
      <p:sp>
        <p:nvSpPr>
          <p:cNvPr id="117" name="Google Shape;117;p17"/>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Guardia</a:t>
            </a:r>
            <a:r>
              <a:rPr lang="en"/>
              <a:t>ns of the Grandparents</a:t>
            </a:r>
            <a:endParaRPr/>
          </a:p>
          <a:p>
            <a:pPr indent="-317500" lvl="0" marL="457200" rtl="0" algn="l">
              <a:spcBef>
                <a:spcPts val="1600"/>
              </a:spcBef>
              <a:spcAft>
                <a:spcPts val="0"/>
              </a:spcAft>
              <a:buSzPts val="1400"/>
              <a:buChar char="●"/>
            </a:pPr>
            <a:r>
              <a:rPr lang="en"/>
              <a:t>Created an Android application consuming stored data</a:t>
            </a:r>
            <a:endParaRPr/>
          </a:p>
          <a:p>
            <a:pPr indent="-317500" lvl="0" marL="457200" rtl="0" algn="l">
              <a:spcBef>
                <a:spcPts val="0"/>
              </a:spcBef>
              <a:spcAft>
                <a:spcPts val="0"/>
              </a:spcAft>
              <a:buSzPts val="1400"/>
              <a:buChar char="●"/>
            </a:pPr>
            <a:r>
              <a:rPr lang="en"/>
              <a:t>Installed flow meter and smart outlet</a:t>
            </a:r>
            <a:endParaRPr/>
          </a:p>
        </p:txBody>
      </p:sp>
      <p:pic>
        <p:nvPicPr>
          <p:cNvPr id="118" name="Google Shape;118;p17"/>
          <p:cNvPicPr preferRelativeResize="0"/>
          <p:nvPr/>
        </p:nvPicPr>
        <p:blipFill>
          <a:blip r:embed="rId3">
            <a:alphaModFix/>
          </a:blip>
          <a:stretch>
            <a:fillRect/>
          </a:stretch>
        </p:blipFill>
        <p:spPr>
          <a:xfrm>
            <a:off x="464325" y="2786750"/>
            <a:ext cx="3187205" cy="1792826"/>
          </a:xfrm>
          <a:prstGeom prst="rect">
            <a:avLst/>
          </a:prstGeom>
          <a:noFill/>
          <a:ln>
            <a:noFill/>
          </a:ln>
        </p:spPr>
      </p:pic>
      <p:pic>
        <p:nvPicPr>
          <p:cNvPr id="119" name="Google Shape;119;p17"/>
          <p:cNvPicPr preferRelativeResize="0"/>
          <p:nvPr/>
        </p:nvPicPr>
        <p:blipFill>
          <a:blip r:embed="rId4">
            <a:alphaModFix/>
          </a:blip>
          <a:stretch>
            <a:fillRect/>
          </a:stretch>
        </p:blipFill>
        <p:spPr>
          <a:xfrm>
            <a:off x="5398925" y="2571750"/>
            <a:ext cx="2458700" cy="2356750"/>
          </a:xfrm>
          <a:prstGeom prst="rect">
            <a:avLst/>
          </a:prstGeom>
          <a:noFill/>
          <a:ln>
            <a:noFill/>
          </a:ln>
        </p:spPr>
      </p:pic>
      <p:sp>
        <p:nvSpPr>
          <p:cNvPr id="120" name="Google Shape;120;p17"/>
          <p:cNvSpPr txBox="1"/>
          <p:nvPr/>
        </p:nvSpPr>
        <p:spPr>
          <a:xfrm>
            <a:off x="7291750" y="4175375"/>
            <a:ext cx="402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Roboto"/>
                <a:ea typeface="Roboto"/>
                <a:cs typeface="Roboto"/>
                <a:sym typeface="Roboto"/>
              </a:rPr>
              <a:t>[21]</a:t>
            </a:r>
            <a:endParaRPr sz="8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18"/>
          <p:cNvPicPr preferRelativeResize="0"/>
          <p:nvPr/>
        </p:nvPicPr>
        <p:blipFill>
          <a:blip r:embed="rId3">
            <a:alphaModFix/>
          </a:blip>
          <a:stretch>
            <a:fillRect/>
          </a:stretch>
        </p:blipFill>
        <p:spPr>
          <a:xfrm>
            <a:off x="7130375" y="1255575"/>
            <a:ext cx="2166026" cy="2089925"/>
          </a:xfrm>
          <a:prstGeom prst="rect">
            <a:avLst/>
          </a:prstGeom>
          <a:noFill/>
          <a:ln>
            <a:noFill/>
          </a:ln>
        </p:spPr>
      </p:pic>
      <p:sp>
        <p:nvSpPr>
          <p:cNvPr id="126" name="Google Shape;126;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Functional Requirements</a:t>
            </a:r>
            <a:endParaRPr/>
          </a:p>
        </p:txBody>
      </p:sp>
      <p:sp>
        <p:nvSpPr>
          <p:cNvPr id="127" name="Google Shape;127;p18"/>
          <p:cNvSpPr txBox="1"/>
          <p:nvPr>
            <p:ph idx="1" type="body"/>
          </p:nvPr>
        </p:nvSpPr>
        <p:spPr>
          <a:xfrm>
            <a:off x="195600" y="959750"/>
            <a:ext cx="7448400" cy="3378000"/>
          </a:xfrm>
          <a:prstGeom prst="rect">
            <a:avLst/>
          </a:prstGeom>
        </p:spPr>
        <p:txBody>
          <a:bodyPr anchorCtr="0" anchor="t" bIns="91425" lIns="91425" spcFirstLastPara="1" rIns="91425" wrap="square" tIns="91425">
            <a:noAutofit/>
          </a:bodyPr>
          <a:lstStyle/>
          <a:p>
            <a:pPr indent="-381000" lvl="0" marL="457200" rtl="0" algn="l">
              <a:lnSpc>
                <a:spcPct val="100000"/>
              </a:lnSpc>
              <a:spcBef>
                <a:spcPts val="0"/>
              </a:spcBef>
              <a:spcAft>
                <a:spcPts val="0"/>
              </a:spcAft>
              <a:buSzPts val="2400"/>
              <a:buChar char="●"/>
            </a:pPr>
            <a:r>
              <a:rPr lang="en" sz="2400"/>
              <a:t>Sensors generate data matching our expected model  </a:t>
            </a:r>
            <a:endParaRPr sz="2400"/>
          </a:p>
          <a:p>
            <a:pPr indent="-381000" lvl="0" marL="457200" rtl="0" algn="l">
              <a:lnSpc>
                <a:spcPct val="100000"/>
              </a:lnSpc>
              <a:spcBef>
                <a:spcPts val="0"/>
              </a:spcBef>
              <a:spcAft>
                <a:spcPts val="0"/>
              </a:spcAft>
              <a:buSzPts val="2400"/>
              <a:buChar char="●"/>
            </a:pPr>
            <a:r>
              <a:rPr lang="en" sz="2400"/>
              <a:t>Display sensor event data through a web application</a:t>
            </a:r>
            <a:endParaRPr sz="2400"/>
          </a:p>
          <a:p>
            <a:pPr indent="-381000" lvl="0" marL="457200" rtl="0" algn="l">
              <a:lnSpc>
                <a:spcPct val="100000"/>
              </a:lnSpc>
              <a:spcBef>
                <a:spcPts val="0"/>
              </a:spcBef>
              <a:spcAft>
                <a:spcPts val="0"/>
              </a:spcAft>
              <a:buSzPts val="2400"/>
              <a:buChar char="●"/>
            </a:pPr>
            <a:r>
              <a:rPr lang="en" sz="2400"/>
              <a:t>The sensor solution is wireless with a battery life of 1-2 years</a:t>
            </a:r>
            <a:endParaRPr sz="2400"/>
          </a:p>
          <a:p>
            <a:pPr indent="-342900" lvl="0" marL="457200" rtl="0" algn="l">
              <a:lnSpc>
                <a:spcPct val="100000"/>
              </a:lnSpc>
              <a:spcBef>
                <a:spcPts val="0"/>
              </a:spcBef>
              <a:spcAft>
                <a:spcPts val="0"/>
              </a:spcAft>
              <a:buSzPts val="1800"/>
              <a:buChar char="●"/>
            </a:pPr>
            <a:r>
              <a:rPr lang="en" sz="2400"/>
              <a:t>Logic detects if a resident has a health anomaly </a:t>
            </a:r>
            <a:r>
              <a:rPr lang="en"/>
              <a:t>      </a:t>
            </a:r>
            <a:endParaRPr/>
          </a:p>
          <a:p>
            <a:pPr indent="0" lvl="0" marL="457200" rtl="0" algn="l">
              <a:spcBef>
                <a:spcPts val="0"/>
              </a:spcBef>
              <a:spcAft>
                <a:spcPts val="1600"/>
              </a:spcAft>
              <a:buNone/>
            </a:pPr>
            <a:r>
              <a:t/>
            </a:r>
            <a:endParaRPr/>
          </a:p>
        </p:txBody>
      </p:sp>
      <p:sp>
        <p:nvSpPr>
          <p:cNvPr id="128" name="Google Shape;128;p18"/>
          <p:cNvSpPr txBox="1"/>
          <p:nvPr>
            <p:ph idx="12" type="sldNum"/>
          </p:nvPr>
        </p:nvSpPr>
        <p:spPr>
          <a:xfrm>
            <a:off x="7854443" y="4651200"/>
            <a:ext cx="1154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6</a:t>
            </a:r>
            <a:endParaRPr/>
          </a:p>
        </p:txBody>
      </p:sp>
      <p:sp>
        <p:nvSpPr>
          <p:cNvPr id="129" name="Google Shape;129;p18"/>
          <p:cNvSpPr txBox="1"/>
          <p:nvPr/>
        </p:nvSpPr>
        <p:spPr>
          <a:xfrm>
            <a:off x="8798400" y="3345500"/>
            <a:ext cx="345600" cy="1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Roboto"/>
                <a:ea typeface="Roboto"/>
                <a:cs typeface="Roboto"/>
                <a:sym typeface="Roboto"/>
              </a:rPr>
              <a:t>[8]</a:t>
            </a:r>
            <a:endParaRPr sz="8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311700" y="255425"/>
            <a:ext cx="8520600" cy="62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Non-functional Requirements</a:t>
            </a:r>
            <a:endParaRPr/>
          </a:p>
        </p:txBody>
      </p:sp>
      <p:sp>
        <p:nvSpPr>
          <p:cNvPr id="135" name="Google Shape;135;p19"/>
          <p:cNvSpPr txBox="1"/>
          <p:nvPr>
            <p:ph idx="12" type="sldNum"/>
          </p:nvPr>
        </p:nvSpPr>
        <p:spPr>
          <a:xfrm>
            <a:off x="7760542" y="4651200"/>
            <a:ext cx="12486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7</a:t>
            </a:r>
            <a:endParaRPr/>
          </a:p>
        </p:txBody>
      </p:sp>
      <p:pic>
        <p:nvPicPr>
          <p:cNvPr id="136" name="Google Shape;136;p19"/>
          <p:cNvPicPr preferRelativeResize="0"/>
          <p:nvPr/>
        </p:nvPicPr>
        <p:blipFill>
          <a:blip r:embed="rId3">
            <a:alphaModFix/>
          </a:blip>
          <a:stretch>
            <a:fillRect/>
          </a:stretch>
        </p:blipFill>
        <p:spPr>
          <a:xfrm>
            <a:off x="1527199" y="1081447"/>
            <a:ext cx="1319175" cy="1330800"/>
          </a:xfrm>
          <a:prstGeom prst="rect">
            <a:avLst/>
          </a:prstGeom>
          <a:noFill/>
          <a:ln>
            <a:noFill/>
          </a:ln>
        </p:spPr>
      </p:pic>
      <p:sp>
        <p:nvSpPr>
          <p:cNvPr id="137" name="Google Shape;137;p19"/>
          <p:cNvSpPr txBox="1"/>
          <p:nvPr/>
        </p:nvSpPr>
        <p:spPr>
          <a:xfrm>
            <a:off x="1429438" y="2412250"/>
            <a:ext cx="1514700" cy="46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Reuse</a:t>
            </a:r>
            <a:endParaRPr>
              <a:latin typeface="Roboto"/>
              <a:ea typeface="Roboto"/>
              <a:cs typeface="Roboto"/>
              <a:sym typeface="Roboto"/>
            </a:endParaRPr>
          </a:p>
        </p:txBody>
      </p:sp>
      <p:pic>
        <p:nvPicPr>
          <p:cNvPr id="138" name="Google Shape;138;p19"/>
          <p:cNvPicPr preferRelativeResize="0"/>
          <p:nvPr/>
        </p:nvPicPr>
        <p:blipFill>
          <a:blip r:embed="rId4">
            <a:alphaModFix/>
          </a:blip>
          <a:stretch>
            <a:fillRect/>
          </a:stretch>
        </p:blipFill>
        <p:spPr>
          <a:xfrm>
            <a:off x="1562492" y="2945675"/>
            <a:ext cx="1248602" cy="1310868"/>
          </a:xfrm>
          <a:prstGeom prst="rect">
            <a:avLst/>
          </a:prstGeom>
          <a:noFill/>
          <a:ln>
            <a:noFill/>
          </a:ln>
        </p:spPr>
      </p:pic>
      <p:sp>
        <p:nvSpPr>
          <p:cNvPr id="139" name="Google Shape;139;p19"/>
          <p:cNvSpPr txBox="1"/>
          <p:nvPr/>
        </p:nvSpPr>
        <p:spPr>
          <a:xfrm>
            <a:off x="1590250" y="4406175"/>
            <a:ext cx="1193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Timely</a:t>
            </a:r>
            <a:endParaRPr>
              <a:latin typeface="Roboto"/>
              <a:ea typeface="Roboto"/>
              <a:cs typeface="Roboto"/>
              <a:sym typeface="Roboto"/>
            </a:endParaRPr>
          </a:p>
        </p:txBody>
      </p:sp>
      <p:pic>
        <p:nvPicPr>
          <p:cNvPr id="140" name="Google Shape;140;p19"/>
          <p:cNvPicPr preferRelativeResize="0"/>
          <p:nvPr/>
        </p:nvPicPr>
        <p:blipFill>
          <a:blip r:embed="rId5">
            <a:alphaModFix/>
          </a:blip>
          <a:stretch>
            <a:fillRect/>
          </a:stretch>
        </p:blipFill>
        <p:spPr>
          <a:xfrm>
            <a:off x="5201227" y="2945675"/>
            <a:ext cx="839697" cy="1310875"/>
          </a:xfrm>
          <a:prstGeom prst="rect">
            <a:avLst/>
          </a:prstGeom>
          <a:noFill/>
          <a:ln>
            <a:noFill/>
          </a:ln>
        </p:spPr>
      </p:pic>
      <p:sp>
        <p:nvSpPr>
          <p:cNvPr id="141" name="Google Shape;141;p19"/>
          <p:cNvSpPr txBox="1"/>
          <p:nvPr/>
        </p:nvSpPr>
        <p:spPr>
          <a:xfrm>
            <a:off x="4961525" y="4406175"/>
            <a:ext cx="131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Loss of Power</a:t>
            </a:r>
            <a:endParaRPr>
              <a:latin typeface="Roboto"/>
              <a:ea typeface="Roboto"/>
              <a:cs typeface="Roboto"/>
              <a:sym typeface="Roboto"/>
            </a:endParaRPr>
          </a:p>
        </p:txBody>
      </p:sp>
      <p:pic>
        <p:nvPicPr>
          <p:cNvPr id="142" name="Google Shape;142;p19"/>
          <p:cNvPicPr preferRelativeResize="0"/>
          <p:nvPr/>
        </p:nvPicPr>
        <p:blipFill>
          <a:blip r:embed="rId6">
            <a:alphaModFix/>
          </a:blip>
          <a:stretch>
            <a:fillRect/>
          </a:stretch>
        </p:blipFill>
        <p:spPr>
          <a:xfrm>
            <a:off x="4961487" y="1087263"/>
            <a:ext cx="1319174" cy="1319174"/>
          </a:xfrm>
          <a:prstGeom prst="rect">
            <a:avLst/>
          </a:prstGeom>
          <a:noFill/>
          <a:ln>
            <a:noFill/>
          </a:ln>
        </p:spPr>
      </p:pic>
      <p:sp>
        <p:nvSpPr>
          <p:cNvPr id="143" name="Google Shape;143;p19"/>
          <p:cNvSpPr txBox="1"/>
          <p:nvPr/>
        </p:nvSpPr>
        <p:spPr>
          <a:xfrm>
            <a:off x="4838963" y="2504600"/>
            <a:ext cx="1564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Non-Invasive</a:t>
            </a:r>
            <a:endParaRPr>
              <a:latin typeface="Roboto"/>
              <a:ea typeface="Roboto"/>
              <a:cs typeface="Roboto"/>
              <a:sym typeface="Roboto"/>
            </a:endParaRPr>
          </a:p>
        </p:txBody>
      </p:sp>
      <p:sp>
        <p:nvSpPr>
          <p:cNvPr id="144" name="Google Shape;144;p19"/>
          <p:cNvSpPr txBox="1"/>
          <p:nvPr/>
        </p:nvSpPr>
        <p:spPr>
          <a:xfrm>
            <a:off x="6370600" y="4068450"/>
            <a:ext cx="449400" cy="1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Roboto"/>
                <a:ea typeface="Roboto"/>
                <a:cs typeface="Roboto"/>
                <a:sym typeface="Roboto"/>
              </a:rPr>
              <a:t>[19]</a:t>
            </a:r>
            <a:endParaRPr sz="800">
              <a:latin typeface="Roboto"/>
              <a:ea typeface="Roboto"/>
              <a:cs typeface="Roboto"/>
              <a:sym typeface="Roboto"/>
            </a:endParaRPr>
          </a:p>
        </p:txBody>
      </p:sp>
      <p:sp>
        <p:nvSpPr>
          <p:cNvPr id="145" name="Google Shape;145;p19"/>
          <p:cNvSpPr txBox="1"/>
          <p:nvPr/>
        </p:nvSpPr>
        <p:spPr>
          <a:xfrm>
            <a:off x="3029775" y="2088725"/>
            <a:ext cx="449400" cy="2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Roboto"/>
                <a:ea typeface="Roboto"/>
                <a:cs typeface="Roboto"/>
                <a:sym typeface="Roboto"/>
              </a:rPr>
              <a:t>[22]</a:t>
            </a:r>
            <a:endParaRPr sz="800">
              <a:latin typeface="Roboto"/>
              <a:ea typeface="Roboto"/>
              <a:cs typeface="Roboto"/>
              <a:sym typeface="Roboto"/>
            </a:endParaRPr>
          </a:p>
        </p:txBody>
      </p:sp>
      <p:sp>
        <p:nvSpPr>
          <p:cNvPr id="146" name="Google Shape;146;p19"/>
          <p:cNvSpPr txBox="1"/>
          <p:nvPr/>
        </p:nvSpPr>
        <p:spPr>
          <a:xfrm>
            <a:off x="6403175" y="2199550"/>
            <a:ext cx="449400" cy="2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Roboto"/>
                <a:ea typeface="Roboto"/>
                <a:cs typeface="Roboto"/>
                <a:sym typeface="Roboto"/>
              </a:rPr>
              <a:t>[23]</a:t>
            </a:r>
            <a:endParaRPr sz="800">
              <a:latin typeface="Roboto"/>
              <a:ea typeface="Roboto"/>
              <a:cs typeface="Roboto"/>
              <a:sym typeface="Roboto"/>
            </a:endParaRPr>
          </a:p>
        </p:txBody>
      </p:sp>
      <p:sp>
        <p:nvSpPr>
          <p:cNvPr id="147" name="Google Shape;147;p19"/>
          <p:cNvSpPr txBox="1"/>
          <p:nvPr/>
        </p:nvSpPr>
        <p:spPr>
          <a:xfrm>
            <a:off x="3029775" y="3997200"/>
            <a:ext cx="449400" cy="23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Roboto"/>
                <a:ea typeface="Roboto"/>
                <a:cs typeface="Roboto"/>
                <a:sym typeface="Roboto"/>
              </a:rPr>
              <a:t>[20]</a:t>
            </a:r>
            <a:endParaRPr sz="8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Constraints &amp; Considerations</a:t>
            </a:r>
            <a:endParaRPr/>
          </a:p>
        </p:txBody>
      </p:sp>
      <p:sp>
        <p:nvSpPr>
          <p:cNvPr id="153" name="Google Shape;153;p20"/>
          <p:cNvSpPr txBox="1"/>
          <p:nvPr>
            <p:ph idx="1" type="body"/>
          </p:nvPr>
        </p:nvSpPr>
        <p:spPr>
          <a:xfrm>
            <a:off x="311700" y="3504600"/>
            <a:ext cx="8520600" cy="1146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p:txBody>
      </p:sp>
      <p:sp>
        <p:nvSpPr>
          <p:cNvPr id="154" name="Google Shape;154;p20"/>
          <p:cNvSpPr txBox="1"/>
          <p:nvPr/>
        </p:nvSpPr>
        <p:spPr>
          <a:xfrm>
            <a:off x="833500" y="3159925"/>
            <a:ext cx="1665000" cy="3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Cost</a:t>
            </a:r>
            <a:endParaRPr sz="1100"/>
          </a:p>
        </p:txBody>
      </p:sp>
      <p:sp>
        <p:nvSpPr>
          <p:cNvPr id="155" name="Google Shape;155;p20"/>
          <p:cNvSpPr txBox="1"/>
          <p:nvPr/>
        </p:nvSpPr>
        <p:spPr>
          <a:xfrm>
            <a:off x="3566600" y="3159925"/>
            <a:ext cx="1578900" cy="3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t>Sensor limitations</a:t>
            </a:r>
            <a:endParaRPr>
              <a:latin typeface="Roboto"/>
              <a:ea typeface="Roboto"/>
              <a:cs typeface="Roboto"/>
              <a:sym typeface="Roboto"/>
            </a:endParaRPr>
          </a:p>
        </p:txBody>
      </p:sp>
      <p:sp>
        <p:nvSpPr>
          <p:cNvPr id="156" name="Google Shape;156;p20"/>
          <p:cNvSpPr txBox="1"/>
          <p:nvPr/>
        </p:nvSpPr>
        <p:spPr>
          <a:xfrm>
            <a:off x="6403925" y="3183325"/>
            <a:ext cx="15789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Inherited components</a:t>
            </a:r>
            <a:endParaRPr sz="1100"/>
          </a:p>
          <a:p>
            <a:pPr indent="0" lvl="0" marL="0" rtl="0" algn="l">
              <a:spcBef>
                <a:spcPts val="0"/>
              </a:spcBef>
              <a:spcAft>
                <a:spcPts val="0"/>
              </a:spcAft>
              <a:buNone/>
            </a:pPr>
            <a:r>
              <a:t/>
            </a:r>
            <a:endParaRPr>
              <a:latin typeface="Roboto"/>
              <a:ea typeface="Roboto"/>
              <a:cs typeface="Roboto"/>
              <a:sym typeface="Roboto"/>
            </a:endParaRPr>
          </a:p>
        </p:txBody>
      </p:sp>
      <p:sp>
        <p:nvSpPr>
          <p:cNvPr id="157" name="Google Shape;157;p20"/>
          <p:cNvSpPr txBox="1"/>
          <p:nvPr/>
        </p:nvSpPr>
        <p:spPr>
          <a:xfrm>
            <a:off x="2562125" y="3152275"/>
            <a:ext cx="3156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[2]</a:t>
            </a:r>
            <a:endParaRPr sz="600">
              <a:latin typeface="Roboto"/>
              <a:ea typeface="Roboto"/>
              <a:cs typeface="Roboto"/>
              <a:sym typeface="Roboto"/>
            </a:endParaRPr>
          </a:p>
        </p:txBody>
      </p:sp>
      <p:sp>
        <p:nvSpPr>
          <p:cNvPr id="158" name="Google Shape;158;p20"/>
          <p:cNvSpPr txBox="1"/>
          <p:nvPr/>
        </p:nvSpPr>
        <p:spPr>
          <a:xfrm>
            <a:off x="5398725" y="3105150"/>
            <a:ext cx="3156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[3]</a:t>
            </a:r>
            <a:endParaRPr sz="600">
              <a:latin typeface="Roboto"/>
              <a:ea typeface="Roboto"/>
              <a:cs typeface="Roboto"/>
              <a:sym typeface="Roboto"/>
            </a:endParaRPr>
          </a:p>
        </p:txBody>
      </p:sp>
      <p:sp>
        <p:nvSpPr>
          <p:cNvPr id="159" name="Google Shape;159;p20"/>
          <p:cNvSpPr txBox="1"/>
          <p:nvPr/>
        </p:nvSpPr>
        <p:spPr>
          <a:xfrm>
            <a:off x="8178425" y="3105150"/>
            <a:ext cx="315600" cy="3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Roboto"/>
                <a:ea typeface="Roboto"/>
                <a:cs typeface="Roboto"/>
                <a:sym typeface="Roboto"/>
              </a:rPr>
              <a:t>[4]</a:t>
            </a:r>
            <a:endParaRPr sz="600">
              <a:latin typeface="Roboto"/>
              <a:ea typeface="Roboto"/>
              <a:cs typeface="Roboto"/>
              <a:sym typeface="Roboto"/>
            </a:endParaRPr>
          </a:p>
        </p:txBody>
      </p:sp>
      <p:pic>
        <p:nvPicPr>
          <p:cNvPr id="160" name="Google Shape;160;p20"/>
          <p:cNvPicPr preferRelativeResize="0"/>
          <p:nvPr/>
        </p:nvPicPr>
        <p:blipFill>
          <a:blip r:embed="rId3">
            <a:alphaModFix/>
          </a:blip>
          <a:stretch>
            <a:fillRect/>
          </a:stretch>
        </p:blipFill>
        <p:spPr>
          <a:xfrm>
            <a:off x="868825" y="1805775"/>
            <a:ext cx="1594355" cy="1385351"/>
          </a:xfrm>
          <a:prstGeom prst="rect">
            <a:avLst/>
          </a:prstGeom>
          <a:noFill/>
          <a:ln>
            <a:noFill/>
          </a:ln>
        </p:spPr>
      </p:pic>
      <p:pic>
        <p:nvPicPr>
          <p:cNvPr id="161" name="Google Shape;161;p20"/>
          <p:cNvPicPr preferRelativeResize="0"/>
          <p:nvPr/>
        </p:nvPicPr>
        <p:blipFill>
          <a:blip r:embed="rId4">
            <a:alphaModFix/>
          </a:blip>
          <a:stretch>
            <a:fillRect/>
          </a:stretch>
        </p:blipFill>
        <p:spPr>
          <a:xfrm>
            <a:off x="3712613" y="1837050"/>
            <a:ext cx="1286863" cy="1385350"/>
          </a:xfrm>
          <a:prstGeom prst="rect">
            <a:avLst/>
          </a:prstGeom>
          <a:noFill/>
          <a:ln>
            <a:noFill/>
          </a:ln>
        </p:spPr>
      </p:pic>
      <p:sp>
        <p:nvSpPr>
          <p:cNvPr id="162" name="Google Shape;162;p20"/>
          <p:cNvSpPr txBox="1"/>
          <p:nvPr>
            <p:ph idx="12" type="sldNum"/>
          </p:nvPr>
        </p:nvSpPr>
        <p:spPr>
          <a:xfrm>
            <a:off x="7803193" y="4651200"/>
            <a:ext cx="1206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a:t>
            </a:r>
            <a:r>
              <a:rPr lang="en"/>
              <a:t>ddec19-18</a:t>
            </a:r>
            <a:endParaRPr/>
          </a:p>
          <a:p>
            <a:pPr indent="0" lvl="0" marL="0" rtl="0" algn="r">
              <a:spcBef>
                <a:spcPts val="0"/>
              </a:spcBef>
              <a:spcAft>
                <a:spcPts val="0"/>
              </a:spcAft>
              <a:buNone/>
            </a:pPr>
            <a:r>
              <a:rPr lang="en"/>
              <a:t>8</a:t>
            </a:r>
            <a:endParaRPr/>
          </a:p>
        </p:txBody>
      </p:sp>
      <p:pic>
        <p:nvPicPr>
          <p:cNvPr id="163" name="Google Shape;163;p20"/>
          <p:cNvPicPr preferRelativeResize="0"/>
          <p:nvPr/>
        </p:nvPicPr>
        <p:blipFill>
          <a:blip r:embed="rId5">
            <a:alphaModFix/>
          </a:blip>
          <a:stretch>
            <a:fillRect/>
          </a:stretch>
        </p:blipFill>
        <p:spPr>
          <a:xfrm>
            <a:off x="6388476" y="1644175"/>
            <a:ext cx="1594349" cy="15782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1"/>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Research</a:t>
            </a:r>
            <a:endParaRPr/>
          </a:p>
        </p:txBody>
      </p:sp>
      <p:sp>
        <p:nvSpPr>
          <p:cNvPr id="169" name="Google Shape;169;p21"/>
          <p:cNvSpPr txBox="1"/>
          <p:nvPr>
            <p:ph idx="12" type="sldNum"/>
          </p:nvPr>
        </p:nvSpPr>
        <p:spPr>
          <a:xfrm>
            <a:off x="8005976" y="4651200"/>
            <a:ext cx="1003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sddec19-18</a:t>
            </a:r>
            <a:endParaRPr/>
          </a:p>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